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81" r:id="rId5"/>
    <p:sldId id="282" r:id="rId6"/>
    <p:sldId id="294" r:id="rId7"/>
    <p:sldId id="276" r:id="rId8"/>
    <p:sldId id="259" r:id="rId9"/>
    <p:sldId id="283" r:id="rId10"/>
    <p:sldId id="284" r:id="rId11"/>
    <p:sldId id="292" r:id="rId12"/>
    <p:sldId id="277" r:id="rId13"/>
    <p:sldId id="279" r:id="rId14"/>
    <p:sldId id="286" r:id="rId15"/>
    <p:sldId id="287" r:id="rId16"/>
    <p:sldId id="288" r:id="rId17"/>
    <p:sldId id="278" r:id="rId18"/>
    <p:sldId id="280" r:id="rId19"/>
    <p:sldId id="289" r:id="rId20"/>
    <p:sldId id="290" r:id="rId21"/>
    <p:sldId id="291" r:id="rId22"/>
    <p:sldId id="29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61004" autoAdjust="0"/>
  </p:normalViewPr>
  <p:slideViewPr>
    <p:cSldViewPr snapToGrid="0" snapToObjects="1">
      <p:cViewPr>
        <p:scale>
          <a:sx n="47" d="100"/>
          <a:sy n="47" d="100"/>
        </p:scale>
        <p:origin x="2328" y="1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7DB84-4BEF-A04C-B93B-D850A63661B9}" type="datetimeFigureOut">
              <a:rPr lang="en-US" smtClean="0"/>
              <a:pPr/>
              <a:t>12/4/2019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0781E1-C3E1-0B44-9A5E-93C90FDA24C7}" type="slidenum">
              <a:rPr lang="en-US" smtClean="0"/>
              <a:pPr/>
              <a:t>‹#›</a:t>
            </a:fld>
            <a:endParaRPr lang="en-US"/>
          </a:p>
        </p:txBody>
      </p:sp>
    </p:spTree>
    <p:extLst>
      <p:ext uri="{BB962C8B-B14F-4D97-AF65-F5344CB8AC3E}">
        <p14:creationId xmlns:p14="http://schemas.microsoft.com/office/powerpoint/2010/main" val="1349764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4EDhdAHrO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2SrpARP_M0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Given that you can compound the lecture on gender with a few classroom activities and demonstrations, we recommend breaking it up into two class periods.</a:t>
            </a:r>
          </a:p>
          <a:p>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b="1" dirty="0"/>
              <a:t>Warm-up: </a:t>
            </a:r>
            <a:r>
              <a:rPr lang="en-US" sz="1200" kern="1200" dirty="0">
                <a:solidFill>
                  <a:schemeClr val="tx1"/>
                </a:solidFill>
                <a:effectLst/>
                <a:latin typeface="+mn-lt"/>
                <a:ea typeface="+mn-ea"/>
                <a:cs typeface="+mn-cs"/>
              </a:rPr>
              <a:t>This humorous video provides a great icebreaker to get students talking about gender differences. It nicely illustrates coping differences. Video link (approximately 2 min): </a:t>
            </a:r>
            <a:r>
              <a:rPr lang="en-US" sz="1200" u="sng" kern="1200" dirty="0">
                <a:solidFill>
                  <a:schemeClr val="tx1"/>
                </a:solidFill>
                <a:effectLst/>
                <a:latin typeface="+mn-lt"/>
                <a:ea typeface="+mn-ea"/>
                <a:cs typeface="+mn-cs"/>
                <a:hlinkClick r:id="rId3"/>
              </a:rPr>
              <a:t>https://www.youtube.com/watch?v=-4EDhdAHrOg</a:t>
            </a:r>
            <a:r>
              <a:rPr lang="en-US" sz="1200" u="sng" kern="1200" dirty="0">
                <a:solidFill>
                  <a:schemeClr val="tx1"/>
                </a:solidFill>
                <a:effectLst/>
                <a:latin typeface="+mn-lt"/>
                <a:ea typeface="+mn-ea"/>
                <a:cs typeface="+mn-cs"/>
              </a:rPr>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u="none"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u="none" kern="1200" dirty="0">
                <a:solidFill>
                  <a:schemeClr val="tx1"/>
                </a:solidFill>
                <a:effectLst/>
                <a:latin typeface="+mn-lt"/>
                <a:ea typeface="+mn-ea"/>
                <a:cs typeface="+mn-cs"/>
              </a:rPr>
              <a:t>Discussion question: </a:t>
            </a:r>
            <a:r>
              <a:rPr lang="en-US" sz="1200" u="none" kern="1200" dirty="0">
                <a:solidFill>
                  <a:schemeClr val="tx1"/>
                </a:solidFill>
                <a:effectLst/>
                <a:latin typeface="+mn-lt"/>
                <a:ea typeface="+mn-ea"/>
                <a:cs typeface="+mn-cs"/>
              </a:rPr>
              <a:t>How does this video illustrate common</a:t>
            </a:r>
            <a:r>
              <a:rPr lang="en-US" sz="1200" u="none" kern="1200" baseline="0" dirty="0">
                <a:solidFill>
                  <a:schemeClr val="tx1"/>
                </a:solidFill>
                <a:effectLst/>
                <a:latin typeface="+mn-lt"/>
                <a:ea typeface="+mn-ea"/>
                <a:cs typeface="+mn-cs"/>
              </a:rPr>
              <a:t> gender stereotypes?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effectLst/>
                <a:latin typeface="+mn-lt"/>
                <a:ea typeface="+mn-ea"/>
                <a:cs typeface="+mn-cs"/>
              </a:rPr>
              <a:t>Answers will vary, but students should be able to point out that this illustrates the common stereotype that men try to be “fixers” and women have a need to communicate their problems aloud. </a:t>
            </a:r>
            <a:endParaRPr lang="en-US" sz="120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a:t>
            </a:fld>
            <a:endParaRPr lang="en-US"/>
          </a:p>
        </p:txBody>
      </p:sp>
    </p:spTree>
    <p:extLst>
      <p:ext uri="{BB962C8B-B14F-4D97-AF65-F5344CB8AC3E}">
        <p14:creationId xmlns:p14="http://schemas.microsoft.com/office/powerpoint/2010/main" val="391500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a:solidFill>
                  <a:schemeClr val="tx1"/>
                </a:solidFill>
                <a:latin typeface="+mn-lt"/>
                <a:ea typeface="+mn-ea"/>
                <a:cs typeface="+mn-cs"/>
              </a:rPr>
              <a:t>This slide shows</a:t>
            </a:r>
            <a:r>
              <a:rPr lang="en-US" sz="1200" b="0" i="0" kern="1200" baseline="0" dirty="0">
                <a:solidFill>
                  <a:schemeClr val="tx1"/>
                </a:solidFill>
                <a:latin typeface="+mn-lt"/>
                <a:ea typeface="+mn-ea"/>
                <a:cs typeface="+mn-cs"/>
              </a:rPr>
              <a:t> that our perceived notions regarding the way in which males and females differ from one another are often not entirely accurate.</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Instructor’s note:</a:t>
            </a:r>
            <a:r>
              <a:rPr lang="en-US" sz="1200" b="0" i="0" kern="1200" dirty="0">
                <a:solidFill>
                  <a:schemeClr val="tx1"/>
                </a:solidFill>
                <a:latin typeface="+mn-lt"/>
                <a:ea typeface="+mn-ea"/>
                <a:cs typeface="+mn-cs"/>
              </a:rPr>
              <a:t> Point</a:t>
            </a:r>
            <a:r>
              <a:rPr lang="en-US" sz="1200" b="0" i="0" kern="1200" baseline="0" dirty="0">
                <a:solidFill>
                  <a:schemeClr val="tx1"/>
                </a:solidFill>
                <a:latin typeface="+mn-lt"/>
                <a:ea typeface="+mn-ea"/>
                <a:cs typeface="+mn-cs"/>
              </a:rPr>
              <a:t> out what the pictured graph is illustrating: </a:t>
            </a:r>
            <a:r>
              <a:rPr lang="en-US" sz="1200" b="0" i="0" kern="1200" dirty="0">
                <a:solidFill>
                  <a:schemeClr val="tx1"/>
                </a:solidFill>
                <a:effectLst/>
                <a:latin typeface="+mn-lt"/>
                <a:ea typeface="+mn-ea"/>
                <a:cs typeface="+mn-cs"/>
              </a:rPr>
              <a:t>While our gender stereotypes paint males and females as drastically different from each other, even when a difference exists, there is considerable overlap in the presence of that trait between genders. This graph shows the average difference in self-esteem between boys and girls. Boys have a higher average self-esteem than girls, but the average scores are much more similar than different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Hyde,</a:t>
            </a:r>
            <a:r>
              <a:rPr lang="en-US" sz="1200" b="0" i="0"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2005</a:t>
            </a:r>
            <a:r>
              <a:rPr lang="en-US" sz="1200" b="0" i="0" kern="1200" dirty="0">
                <a:solidFill>
                  <a:schemeClr val="tx1"/>
                </a:solidFill>
                <a:effectLst/>
                <a:latin typeface="+mn-lt"/>
                <a:ea typeface="+mn-ea"/>
                <a:cs typeface="+mn-cs"/>
              </a:rPr>
              <a:t>).</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Discussion question:</a:t>
            </a:r>
            <a:r>
              <a:rPr lang="en-US" sz="1200" b="1" i="0" kern="1200" baseline="0" dirty="0">
                <a:solidFill>
                  <a:schemeClr val="tx1"/>
                </a:solidFill>
                <a:latin typeface="+mn-lt"/>
                <a:ea typeface="+mn-ea"/>
                <a:cs typeface="+mn-cs"/>
              </a:rPr>
              <a:t> </a:t>
            </a:r>
            <a:r>
              <a:rPr lang="en-US" sz="1200" b="0" i="0" kern="1200" baseline="0" dirty="0">
                <a:solidFill>
                  <a:schemeClr val="tx1"/>
                </a:solidFill>
                <a:latin typeface="+mn-lt"/>
                <a:ea typeface="+mn-ea"/>
                <a:cs typeface="+mn-cs"/>
              </a:rPr>
              <a:t>What are some other examples of gender differences that seem prevalent but maybe aren’t? </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a:t>
            </a:r>
            <a:r>
              <a:rPr lang="en-US" sz="1200" b="0" i="0" kern="1200" dirty="0">
                <a:solidFill>
                  <a:schemeClr val="tx1"/>
                </a:solidFill>
                <a:latin typeface="+mn-lt"/>
                <a:ea typeface="+mn-ea"/>
                <a:cs typeface="+mn-cs"/>
              </a:rPr>
              <a:t> Even when there are mean level differences, the actual size of most of these differences is quite small. This means, knowing someone’s gender does not help much in predicting his or her actual traits.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Examples:</a:t>
            </a:r>
            <a:r>
              <a:rPr lang="en-US" sz="1200" b="0" i="0" kern="1200" dirty="0">
                <a:solidFill>
                  <a:schemeClr val="tx1"/>
                </a:solidFill>
                <a:latin typeface="+mn-lt"/>
                <a:ea typeface="+mn-ea"/>
                <a:cs typeface="+mn-cs"/>
              </a:rPr>
              <a:t> </a:t>
            </a:r>
          </a:p>
          <a:p>
            <a:pPr marL="0" indent="0">
              <a:buFont typeface="Wingdings" panose="05000000000000000000" pitchFamily="2" charset="2"/>
              <a:buNone/>
            </a:pPr>
            <a:r>
              <a:rPr lang="en-US" sz="1200" b="0" i="0" kern="1200" dirty="0">
                <a:solidFill>
                  <a:schemeClr val="tx1"/>
                </a:solidFill>
                <a:latin typeface="+mn-lt"/>
                <a:ea typeface="+mn-ea"/>
                <a:cs typeface="+mn-cs"/>
              </a:rPr>
              <a:t>Activity level: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Boys are considered more active than girls. However, 42% of girls are more active than the average boy (but so are 50% of boys). </a:t>
            </a:r>
          </a:p>
          <a:p>
            <a:pPr marL="0" indent="0">
              <a:buFont typeface="Wingdings" panose="05000000000000000000" pitchFamily="2" charset="2"/>
              <a:buNone/>
            </a:pPr>
            <a:r>
              <a:rPr lang="en-US" sz="1200" b="0" i="0" kern="1200" dirty="0">
                <a:solidFill>
                  <a:schemeClr val="tx1"/>
                </a:solidFill>
                <a:latin typeface="+mn-lt"/>
                <a:ea typeface="+mn-ea"/>
                <a:cs typeface="+mn-cs"/>
              </a:rPr>
              <a:t>Spatial</a:t>
            </a:r>
            <a:r>
              <a:rPr lang="en-US" sz="1200" b="0" i="0" kern="1200" baseline="0" dirty="0">
                <a:solidFill>
                  <a:schemeClr val="tx1"/>
                </a:solidFill>
                <a:latin typeface="+mn-lt"/>
                <a:ea typeface="+mn-ea"/>
                <a:cs typeface="+mn-cs"/>
              </a:rPr>
              <a:t> acuity (</a:t>
            </a:r>
            <a:r>
              <a:rPr lang="en-US" sz="1200" b="0" i="0" kern="1200" dirty="0">
                <a:solidFill>
                  <a:schemeClr val="tx1"/>
                </a:solidFill>
                <a:latin typeface="+mn-lt"/>
                <a:ea typeface="+mn-ea"/>
                <a:cs typeface="+mn-cs"/>
              </a:rPr>
              <a:t>Many gender differences do not reflect innate differences, but instead reflect differences in specific experiences and socialization.)</a:t>
            </a:r>
            <a:r>
              <a:rPr lang="en-US" sz="1200" b="0" i="0" kern="1200" baseline="0" dirty="0">
                <a:solidFill>
                  <a:schemeClr val="tx1"/>
                </a:solidFill>
                <a:latin typeface="+mn-lt"/>
                <a:ea typeface="+mn-ea"/>
                <a:cs typeface="+mn-cs"/>
              </a:rPr>
              <a:t>:</a:t>
            </a:r>
            <a:endParaRPr lang="en-US" sz="1200" b="0" i="0" kern="1200" dirty="0">
              <a:solidFill>
                <a:schemeClr val="tx1"/>
              </a:solidFill>
              <a:latin typeface="+mn-lt"/>
              <a:ea typeface="+mn-ea"/>
              <a:cs typeface="+mn-cs"/>
            </a:endParaRPr>
          </a:p>
          <a:p>
            <a:pPr marL="171450" indent="-171450">
              <a:buFont typeface="Wingdings" panose="05000000000000000000" pitchFamily="2" charset="2"/>
              <a:buChar char="§"/>
            </a:pPr>
            <a:r>
              <a:rPr lang="en-US" sz="1200" b="0" i="0" kern="1200" dirty="0">
                <a:solidFill>
                  <a:schemeClr val="tx1"/>
                </a:solidFill>
                <a:latin typeface="+mn-lt"/>
                <a:ea typeface="+mn-ea"/>
                <a:cs typeface="+mn-cs"/>
              </a:rPr>
              <a:t>One presumed gender difference is that boys show better spatial abilities than girls. However, </a:t>
            </a:r>
            <a:r>
              <a:rPr lang="en-US" sz="1200" b="0" i="0" kern="1200" dirty="0" err="1">
                <a:solidFill>
                  <a:schemeClr val="tx1"/>
                </a:solidFill>
                <a:latin typeface="+mn-lt"/>
                <a:ea typeface="+mn-ea"/>
                <a:cs typeface="+mn-cs"/>
              </a:rPr>
              <a:t>Tzuriel</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Egozi</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rPr>
              <a:t>2010)</a:t>
            </a:r>
            <a:r>
              <a:rPr lang="en-US" sz="1200" b="0" i="0" u="none" strike="noStrike"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gave girls the chance to practice their spatial skills (by imagining a line drawing was different shapes) and discovered that, with practice, this gender difference completely disappeared.</a:t>
            </a:r>
          </a:p>
          <a:p>
            <a:pPr marL="0" indent="0">
              <a:buFont typeface="Wingdings" panose="05000000000000000000" pitchFamily="2" charset="2"/>
              <a:buNone/>
            </a:pPr>
            <a:r>
              <a:rPr lang="en-US" sz="1200" b="0" i="0" kern="1200" dirty="0">
                <a:solidFill>
                  <a:schemeClr val="tx1"/>
                </a:solidFill>
                <a:latin typeface="+mn-lt"/>
                <a:ea typeface="+mn-ea"/>
                <a:cs typeface="+mn-cs"/>
              </a:rPr>
              <a:t>Other</a:t>
            </a:r>
            <a:r>
              <a:rPr lang="en-US" sz="1200" b="0" i="0" kern="1200" baseline="0" dirty="0">
                <a:solidFill>
                  <a:schemeClr val="tx1"/>
                </a:solidFill>
                <a:latin typeface="+mn-lt"/>
                <a:ea typeface="+mn-ea"/>
                <a:cs typeface="+mn-cs"/>
              </a:rPr>
              <a:t> common misconceptions (</a:t>
            </a:r>
            <a:r>
              <a:rPr lang="en-US" sz="1200" b="0" i="0" kern="1200" dirty="0">
                <a:solidFill>
                  <a:schemeClr val="tx1"/>
                </a:solidFill>
                <a:latin typeface="+mn-lt"/>
                <a:ea typeface="+mn-ea"/>
                <a:cs typeface="+mn-cs"/>
              </a:rPr>
              <a:t>based on gender stereotypes and not actual differences)</a:t>
            </a:r>
            <a:r>
              <a:rPr lang="en-US" sz="1200" b="0" i="0" kern="1200" baseline="0" dirty="0">
                <a:solidFill>
                  <a:schemeClr val="tx1"/>
                </a:solidFill>
                <a:latin typeface="+mn-lt"/>
                <a:ea typeface="+mn-ea"/>
                <a:cs typeface="+mn-cs"/>
              </a:rPr>
              <a:t>: </a:t>
            </a:r>
          </a:p>
          <a:p>
            <a:pPr marL="171450" indent="-171450">
              <a:buFont typeface="Wingdings" panose="05000000000000000000" pitchFamily="2" charset="2"/>
              <a:buChar char="§"/>
            </a:pPr>
            <a:r>
              <a:rPr lang="en-US" sz="1200" b="0" i="0" kern="1200" baseline="0" dirty="0">
                <a:solidFill>
                  <a:schemeClr val="tx1"/>
                </a:solidFill>
                <a:latin typeface="+mn-lt"/>
                <a:ea typeface="+mn-ea"/>
                <a:cs typeface="+mn-cs"/>
              </a:rPr>
              <a:t>R</a:t>
            </a:r>
            <a:r>
              <a:rPr lang="en-US" sz="1200" b="0" i="0" kern="1200" dirty="0">
                <a:solidFill>
                  <a:schemeClr val="tx1"/>
                </a:solidFill>
                <a:latin typeface="+mn-lt"/>
                <a:ea typeface="+mn-ea"/>
                <a:cs typeface="+mn-cs"/>
              </a:rPr>
              <a:t>esearch has shown</a:t>
            </a:r>
            <a:r>
              <a:rPr lang="en-US" sz="1200" b="0" i="0" kern="1200" baseline="0" dirty="0">
                <a:solidFill>
                  <a:schemeClr val="tx1"/>
                </a:solidFill>
                <a:latin typeface="+mn-lt"/>
                <a:ea typeface="+mn-ea"/>
                <a:cs typeface="+mn-cs"/>
              </a:rPr>
              <a:t> that g</a:t>
            </a:r>
            <a:r>
              <a:rPr lang="en-US" sz="1200" b="0" i="0" kern="1200" dirty="0">
                <a:solidFill>
                  <a:schemeClr val="tx1"/>
                </a:solidFill>
                <a:latin typeface="+mn-lt"/>
                <a:ea typeface="+mn-ea"/>
                <a:cs typeface="+mn-cs"/>
              </a:rPr>
              <a:t>irls are not more fearful, shy, or scared of new things than boys.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Boys are not more angry than girls and girls are not more emotional than boys.</a:t>
            </a:r>
            <a:r>
              <a:rPr lang="en-US" sz="1200" b="0" i="0" kern="1200" baseline="0" dirty="0">
                <a:solidFill>
                  <a:schemeClr val="tx1"/>
                </a:solidFill>
                <a:latin typeface="+mn-lt"/>
                <a:ea typeface="+mn-ea"/>
                <a:cs typeface="+mn-cs"/>
              </a:rPr>
              <a:t>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Boys do not perform better at math than girls.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Girls are not more talkative than boys (</a:t>
            </a:r>
            <a:r>
              <a:rPr lang="en-US" sz="1200" b="0" i="0" u="none" strike="noStrike" kern="1200" dirty="0">
                <a:solidFill>
                  <a:schemeClr val="tx1"/>
                </a:solidFill>
                <a:latin typeface="+mn-lt"/>
                <a:ea typeface="+mn-ea"/>
                <a:cs typeface="+mn-cs"/>
              </a:rPr>
              <a:t>Hyde, 2005</a:t>
            </a:r>
            <a:r>
              <a:rPr lang="en-US" sz="1200" b="0" i="0" kern="1200" dirty="0">
                <a:solidFill>
                  <a:schemeClr val="tx1"/>
                </a:solidFill>
                <a:latin typeface="+mn-lt"/>
                <a:ea typeface="+mn-ea"/>
                <a:cs typeface="+mn-cs"/>
              </a:rPr>
              <a:t>).</a:t>
            </a:r>
          </a:p>
          <a:p>
            <a:endParaRPr lang="en-US" sz="1200" b="0" i="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Activity:</a:t>
            </a:r>
            <a:r>
              <a:rPr lang="en-US" b="0" baseline="0" dirty="0"/>
              <a:t> (25-30 min.) </a:t>
            </a:r>
            <a:r>
              <a:rPr lang="en-US" sz="1200" u="none" kern="1200" dirty="0">
                <a:solidFill>
                  <a:schemeClr val="tx1"/>
                </a:solidFill>
                <a:effectLst/>
                <a:latin typeface="+mn-lt"/>
                <a:ea typeface="+mn-ea"/>
                <a:cs typeface="+mn-cs"/>
              </a:rPr>
              <a:t>End the class with either the </a:t>
            </a:r>
            <a:r>
              <a:rPr lang="en-US" b="0" u="none" baseline="0" dirty="0"/>
              <a:t>“</a:t>
            </a:r>
            <a:r>
              <a:rPr lang="en-US" sz="1200" u="none" kern="1200" dirty="0">
                <a:solidFill>
                  <a:schemeClr val="tx1"/>
                </a:solidFill>
                <a:effectLst/>
                <a:latin typeface="+mn-lt"/>
                <a:ea typeface="+mn-ea"/>
                <a:cs typeface="+mn-cs"/>
              </a:rPr>
              <a:t>Assessing A</a:t>
            </a:r>
            <a:r>
              <a:rPr lang="en-US" sz="1200" kern="1200" dirty="0">
                <a:solidFill>
                  <a:schemeClr val="tx1"/>
                </a:solidFill>
                <a:effectLst/>
                <a:latin typeface="+mn-lt"/>
                <a:ea typeface="+mn-ea"/>
                <a:cs typeface="+mn-cs"/>
              </a:rPr>
              <a:t>ssumptions about Gender” activity or the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Toy Story - Illustrating Gender Differences on a Motor Skills Task: In-Class Demonstration”.</a:t>
            </a:r>
            <a:r>
              <a:rPr lang="en-US" sz="1200" u="none" kern="1200" dirty="0">
                <a:solidFill>
                  <a:schemeClr val="tx1"/>
                </a:solidFill>
                <a:effectLst/>
                <a:latin typeface="+mn-lt"/>
                <a:ea typeface="+mn-ea"/>
                <a:cs typeface="+mn-cs"/>
              </a:rPr>
              <a:t> Both are likely to make lasting impressions upon your students and incite class discussion. </a:t>
            </a:r>
            <a:r>
              <a:rPr lang="en-US" b="0" u="none" baseline="0" dirty="0"/>
              <a:t>For detailed instructions, see IM &gt; Biology as a Basis of Behavior &gt; Module 5: Gender &gt; Activities/Demonstrations. </a:t>
            </a:r>
            <a:endParaRPr lang="en-US" sz="120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10</a:t>
            </a:fld>
            <a:endParaRPr lang="en-US"/>
          </a:p>
        </p:txBody>
      </p:sp>
    </p:spTree>
    <p:extLst>
      <p:ext uri="{BB962C8B-B14F-4D97-AF65-F5344CB8AC3E}">
        <p14:creationId xmlns:p14="http://schemas.microsoft.com/office/powerpoint/2010/main" val="116624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dirty="0">
                <a:solidFill>
                  <a:schemeClr val="tx1"/>
                </a:solidFill>
                <a:effectLst/>
                <a:latin typeface="+mn-lt"/>
                <a:ea typeface="+mn-ea"/>
                <a:cs typeface="+mn-cs"/>
              </a:rPr>
              <a:t>This</a:t>
            </a:r>
            <a:r>
              <a:rPr lang="en-US" sz="1200" b="0" kern="1200" baseline="0" dirty="0">
                <a:solidFill>
                  <a:schemeClr val="tx1"/>
                </a:solidFill>
                <a:effectLst/>
                <a:latin typeface="+mn-lt"/>
                <a:ea typeface="+mn-ea"/>
                <a:cs typeface="+mn-cs"/>
              </a:rPr>
              <a:t> slide introduces the second class session focused on gender. </a:t>
            </a:r>
            <a:endParaRPr lang="en-US" sz="1200" b="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Warm-up:</a:t>
            </a:r>
            <a:r>
              <a:rPr lang="en-US" sz="1200" kern="1200" dirty="0">
                <a:solidFill>
                  <a:schemeClr val="tx1"/>
                </a:solidFill>
                <a:effectLst/>
                <a:latin typeface="+mn-lt"/>
                <a:ea typeface="+mn-ea"/>
                <a:cs typeface="+mn-cs"/>
              </a:rPr>
              <a:t> Begin your class with a review of last class’s activity/or demonstration. If you did not have enough time to have the end-of-class discussion in the last class, ask students to volunteer their thoughts at the beginning of the second class. This warm-up will lead right into a more detailed review of information on gender roles. </a:t>
            </a:r>
          </a:p>
          <a:p>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11</a:t>
            </a:fld>
            <a:endParaRPr lang="en-US"/>
          </a:p>
        </p:txBody>
      </p:sp>
    </p:spTree>
    <p:extLst>
      <p:ext uri="{BB962C8B-B14F-4D97-AF65-F5344CB8AC3E}">
        <p14:creationId xmlns:p14="http://schemas.microsoft.com/office/powerpoint/2010/main" val="416420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12</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baseline="0" dirty="0">
                <a:solidFill>
                  <a:schemeClr val="tx1"/>
                </a:solidFill>
                <a:latin typeface="+mn-lt"/>
                <a:ea typeface="+mn-ea"/>
                <a:cs typeface="+mn-cs"/>
              </a:rPr>
              <a:t>This slide explores the developmental trajectory of gender roles/gender stereotypes, and to emphasize how early children are able to understand gender and develop gender stereotypes. </a:t>
            </a:r>
            <a:r>
              <a:rPr lang="en-US" sz="1200" b="0" i="0" kern="1200" dirty="0">
                <a:solidFill>
                  <a:schemeClr val="tx1"/>
                </a:solidFill>
                <a:latin typeface="+mn-lt"/>
                <a:ea typeface="+mn-ea"/>
                <a:cs typeface="+mn-cs"/>
              </a:rPr>
              <a:t>The picture serves</a:t>
            </a:r>
            <a:r>
              <a:rPr lang="en-US" sz="1200" b="0" i="0" kern="1200" baseline="0" dirty="0">
                <a:solidFill>
                  <a:schemeClr val="tx1"/>
                </a:solidFill>
                <a:latin typeface="+mn-lt"/>
                <a:ea typeface="+mn-ea"/>
                <a:cs typeface="+mn-cs"/>
              </a:rPr>
              <a:t> to illustrate this point.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Instructor’s note: </a:t>
            </a:r>
            <a:r>
              <a:rPr lang="en-US" sz="1200" b="0" i="0" kern="1200" baseline="0" dirty="0">
                <a:solidFill>
                  <a:schemeClr val="tx1"/>
                </a:solidFill>
                <a:latin typeface="+mn-lt"/>
                <a:ea typeface="+mn-ea"/>
                <a:cs typeface="+mn-cs"/>
              </a:rPr>
              <a:t>You may wish to ask students if they can recall one of their earliest moments when they feel they truly understood the concept of gender differences. Often, students will generate very meaningful/vivid events from their childhood, as well as humorous examples of very rigid gender stereotypes (ex. “When I was little, I thought only moms could do X and dads could do Y”). The latter can facilitate a discussion regarding if/how these gender stereotypes have become more flexible (disappeared fully) over time.</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Lecture Info:</a:t>
            </a:r>
            <a:r>
              <a:rPr lang="en-US" sz="1200" b="1"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As mentioned earlier, gender roles are well-established social constructions that may change from culture to culture and over time. In American culture, we commonly think of gender roles in terms of </a:t>
            </a:r>
            <a:r>
              <a:rPr lang="en-US" sz="1200" b="1" i="0" u="none" strike="noStrike" kern="1200" dirty="0">
                <a:solidFill>
                  <a:schemeClr val="tx1"/>
                </a:solidFill>
                <a:latin typeface="+mn-lt"/>
                <a:ea typeface="+mn-ea"/>
                <a:cs typeface="+mn-cs"/>
              </a:rPr>
              <a:t>gender stereotypes</a:t>
            </a:r>
            <a:r>
              <a:rPr lang="en-US" sz="1200" b="0" i="0" kern="1200" dirty="0">
                <a:solidFill>
                  <a:schemeClr val="tx1"/>
                </a:solidFill>
                <a:latin typeface="+mn-lt"/>
                <a:ea typeface="+mn-ea"/>
                <a:cs typeface="+mn-cs"/>
              </a:rPr>
              <a:t>, or the beliefs and expectations people hold about the typical characteristics, preferences, and behaviors of men and women.</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By the time we are adults, our gender roles are a stable part of our personalities, and we usually hold many gender stereotypes.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 </a:t>
            </a:r>
            <a:r>
              <a:rPr lang="en-US" sz="1200" b="0" i="0" kern="1200" dirty="0">
                <a:solidFill>
                  <a:schemeClr val="tx1"/>
                </a:solidFill>
                <a:latin typeface="+mn-lt"/>
                <a:ea typeface="+mn-ea"/>
                <a:cs typeface="+mn-cs"/>
              </a:rPr>
              <a:t>When do children start to learn about gender? Very early.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By their first birthday, children can distinguish faces by gender.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By their second birthday, they can label others’ gender and even sort objects into gender-typed categories.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By the third birthday, children can consistently identify their own gender.</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At this age, children believe sex is determined by external attributes, not biological attributes.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Between 3 and 6 years of age, children learn that gender is constant and can’t change simply by changing external attributes, having developed </a:t>
            </a:r>
            <a:r>
              <a:rPr lang="en-US" sz="1200" b="1" i="0" u="none" strike="noStrike" kern="1200" dirty="0">
                <a:solidFill>
                  <a:schemeClr val="tx1"/>
                </a:solidFill>
                <a:latin typeface="+mn-lt"/>
                <a:ea typeface="+mn-ea"/>
                <a:cs typeface="+mn-cs"/>
              </a:rPr>
              <a:t>gender constancy</a:t>
            </a:r>
            <a:r>
              <a:rPr lang="en-US" sz="1200" b="0" i="0" kern="1200" dirty="0">
                <a:solidFill>
                  <a:schemeClr val="tx1"/>
                </a:solidFill>
                <a:latin typeface="+mn-lt"/>
                <a:ea typeface="+mn-ea"/>
                <a:cs typeface="+mn-cs"/>
              </a:rPr>
              <a:t>. During this period, children also develop strong and rigid gender stereotypes. Stereotypes can refer to play (e.g., boys play with trucks, and girls play with dolls), traits (e.g., boys are strong, and girls like to cry), and occupations (e.g., men are doctors and women are nurses).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These stereotypes stay rigid until children reach about age 8 or 9. Then they develop cognitive abilities that allow them to be more flexible in their thinking about others.</a:t>
            </a:r>
          </a:p>
          <a:p>
            <a:br>
              <a:rPr lang="en-US" dirty="0"/>
            </a:b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13</a:t>
            </a:fld>
            <a:endParaRPr lang="en-US"/>
          </a:p>
        </p:txBody>
      </p:sp>
    </p:spTree>
    <p:extLst>
      <p:ext uri="{BB962C8B-B14F-4D97-AF65-F5344CB8AC3E}">
        <p14:creationId xmlns:p14="http://schemas.microsoft.com/office/powerpoint/2010/main" val="2571538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 introduces and defines the developmental intergroup theory,</a:t>
            </a:r>
            <a:r>
              <a:rPr lang="en-US" sz="1200" b="0" i="0" kern="1200" baseline="0" dirty="0">
                <a:solidFill>
                  <a:schemeClr val="tx1"/>
                </a:solidFill>
                <a:latin typeface="+mn-lt"/>
                <a:ea typeface="+mn-ea"/>
                <a:cs typeface="+mn-cs"/>
              </a:rPr>
              <a:t> focusing on the impact that adults have on children within the context of gender.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questions: </a:t>
            </a:r>
            <a:r>
              <a:rPr lang="en-US" sz="1200" b="0" i="0" kern="1200" baseline="0" dirty="0">
                <a:solidFill>
                  <a:schemeClr val="tx1"/>
                </a:solidFill>
                <a:latin typeface="+mn-lt"/>
                <a:ea typeface="+mn-ea"/>
                <a:cs typeface="+mn-cs"/>
              </a:rPr>
              <a:t> How might adults influence children’s behavior around gender roles and stereotypes? When have you witnessed this influence? </a:t>
            </a:r>
            <a:endParaRPr lang="en-US" sz="1200" b="1"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Many of our gender stereotypes are so strong because we emphasize gender so much in culture (</a:t>
            </a:r>
            <a:r>
              <a:rPr lang="en-US" sz="1200" b="0" i="0" kern="1200" dirty="0" err="1">
                <a:solidFill>
                  <a:schemeClr val="tx1"/>
                </a:solidFill>
                <a:latin typeface="+mn-lt"/>
                <a:ea typeface="+mn-ea"/>
                <a:cs typeface="+mn-cs"/>
              </a:rPr>
              <a:t>Bigler</a:t>
            </a:r>
            <a:r>
              <a:rPr lang="en-US" sz="1200" b="0" i="0" kern="1200" dirty="0">
                <a:solidFill>
                  <a:schemeClr val="tx1"/>
                </a:solidFill>
                <a:latin typeface="+mn-lt"/>
                <a:ea typeface="+mn-ea"/>
                <a:cs typeface="+mn-cs"/>
              </a:rPr>
              <a:t> &amp; </a:t>
            </a:r>
            <a:r>
              <a:rPr lang="en-US" sz="1200" b="0" i="0" kern="1200" dirty="0" err="1">
                <a:solidFill>
                  <a:schemeClr val="tx1"/>
                </a:solidFill>
                <a:latin typeface="+mn-lt"/>
                <a:ea typeface="+mn-ea"/>
                <a:cs typeface="+mn-cs"/>
              </a:rPr>
              <a:t>Liben</a:t>
            </a:r>
            <a:r>
              <a:rPr lang="en-US" sz="1200" b="0" i="0" kern="1200" dirty="0">
                <a:solidFill>
                  <a:schemeClr val="tx1"/>
                </a:solidFill>
                <a:latin typeface="+mn-lt"/>
                <a:ea typeface="+mn-ea"/>
                <a:cs typeface="+mn-cs"/>
              </a:rPr>
              <a:t>, 2007).</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For example, males and females are treated differently before they are even born. When someone learns of a new pregnancy, the first question asked is “Is it a boy or a girl?” Immediately upon hearing the answer, judgments are made about the child: Boys will be rough and like blue, while girls will be delicate and like pink. </a:t>
            </a:r>
          </a:p>
          <a:p>
            <a:endParaRPr lang="en-US" sz="1200" b="0" i="0" u="none" strike="noStrike" kern="1200" dirty="0">
              <a:solidFill>
                <a:schemeClr val="tx1"/>
              </a:solidFill>
              <a:latin typeface="+mn-lt"/>
              <a:ea typeface="+mn-ea"/>
              <a:cs typeface="+mn-cs"/>
            </a:endParaRPr>
          </a:p>
          <a:p>
            <a:r>
              <a:rPr lang="en-US" sz="1200" b="1" i="0" u="none" strike="noStrike" kern="1200" dirty="0">
                <a:solidFill>
                  <a:schemeClr val="tx1"/>
                </a:solidFill>
                <a:latin typeface="+mn-lt"/>
                <a:ea typeface="+mn-ea"/>
                <a:cs typeface="+mn-cs"/>
              </a:rPr>
              <a:t>Developmental intergroup theory</a:t>
            </a:r>
            <a:r>
              <a:rPr lang="en-US" sz="1200" b="0" i="0" kern="1200" dirty="0">
                <a:solidFill>
                  <a:schemeClr val="tx1"/>
                </a:solidFill>
                <a:latin typeface="+mn-lt"/>
                <a:ea typeface="+mn-ea"/>
                <a:cs typeface="+mn-cs"/>
              </a:rPr>
              <a:t> postulates that adults’ heavy focus on gender leads children to </a:t>
            </a:r>
          </a:p>
          <a:p>
            <a:r>
              <a:rPr lang="en-US" sz="1200" b="1" i="0" kern="1200" dirty="0">
                <a:solidFill>
                  <a:schemeClr val="tx1"/>
                </a:solidFill>
                <a:latin typeface="+mn-lt"/>
                <a:ea typeface="+mn-ea"/>
                <a:cs typeface="+mn-cs"/>
              </a:rPr>
              <a:t>(Click) </a:t>
            </a:r>
            <a:r>
              <a:rPr lang="en-US" sz="1200" b="0" i="0" kern="1200" dirty="0">
                <a:solidFill>
                  <a:schemeClr val="tx1"/>
                </a:solidFill>
                <a:latin typeface="+mn-lt"/>
                <a:ea typeface="+mn-ea"/>
                <a:cs typeface="+mn-cs"/>
              </a:rPr>
              <a:t>Pay attention to gender as a key source of information about themselves and others</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(Click)</a:t>
            </a:r>
            <a:r>
              <a:rPr lang="en-US" sz="1200" b="1" i="0" kern="1200" baseline="0" dirty="0">
                <a:solidFill>
                  <a:schemeClr val="tx1"/>
                </a:solidFill>
                <a:latin typeface="+mn-lt"/>
                <a:ea typeface="+mn-ea"/>
                <a:cs typeface="+mn-cs"/>
              </a:rPr>
              <a:t> </a:t>
            </a:r>
            <a:r>
              <a:rPr lang="en-US" sz="1200" b="0" i="0" kern="1200" baseline="0" dirty="0">
                <a:solidFill>
                  <a:schemeClr val="tx1"/>
                </a:solidFill>
                <a:latin typeface="+mn-lt"/>
                <a:ea typeface="+mn-ea"/>
                <a:cs typeface="+mn-cs"/>
              </a:rPr>
              <a:t>S</a:t>
            </a:r>
            <a:r>
              <a:rPr lang="en-US" sz="1200" b="0" i="0" kern="1200" dirty="0">
                <a:solidFill>
                  <a:schemeClr val="tx1"/>
                </a:solidFill>
                <a:latin typeface="+mn-lt"/>
                <a:ea typeface="+mn-ea"/>
                <a:cs typeface="+mn-cs"/>
              </a:rPr>
              <a:t>eek out any possible gender differences</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(Click)</a:t>
            </a:r>
            <a:r>
              <a:rPr lang="en-US" sz="1200" b="1" i="0" kern="1200" baseline="0" dirty="0">
                <a:solidFill>
                  <a:schemeClr val="tx1"/>
                </a:solidFill>
                <a:latin typeface="+mn-lt"/>
                <a:ea typeface="+mn-ea"/>
                <a:cs typeface="+mn-cs"/>
              </a:rPr>
              <a:t> </a:t>
            </a:r>
            <a:r>
              <a:rPr lang="en-US" sz="1200" b="0" i="0" kern="1200" baseline="0" dirty="0">
                <a:solidFill>
                  <a:schemeClr val="tx1"/>
                </a:solidFill>
                <a:latin typeface="+mn-lt"/>
                <a:ea typeface="+mn-ea"/>
                <a:cs typeface="+mn-cs"/>
              </a:rPr>
              <a:t>F</a:t>
            </a:r>
            <a:r>
              <a:rPr lang="en-US" sz="1200" b="0" i="0" kern="1200" dirty="0">
                <a:solidFill>
                  <a:schemeClr val="tx1"/>
                </a:solidFill>
                <a:latin typeface="+mn-lt"/>
                <a:ea typeface="+mn-ea"/>
                <a:cs typeface="+mn-cs"/>
              </a:rPr>
              <a:t>orm rigid stereotypes based on gender that are subsequently difficult to change.</a:t>
            </a:r>
          </a:p>
          <a:p>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14</a:t>
            </a:fld>
            <a:endParaRPr lang="en-US"/>
          </a:p>
        </p:txBody>
      </p:sp>
    </p:spTree>
    <p:extLst>
      <p:ext uri="{BB962C8B-B14F-4D97-AF65-F5344CB8AC3E}">
        <p14:creationId xmlns:p14="http://schemas.microsoft.com/office/powerpoint/2010/main" val="313968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 introduces gender schema theory and the human need to categorize information</a:t>
            </a:r>
            <a:r>
              <a:rPr lang="en-US" sz="1200" b="0" i="0" kern="1200" baseline="0" dirty="0">
                <a:solidFill>
                  <a:schemeClr val="tx1"/>
                </a:solidFill>
                <a:latin typeface="+mn-lt"/>
                <a:ea typeface="+mn-ea"/>
                <a:cs typeface="+mn-cs"/>
              </a:rPr>
              <a:t> (including gender). This is the first theory which attempts to explain the way in which children develop an understanding of gender roles. The second will be presented in the next slide.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Lecture info: </a:t>
            </a:r>
            <a:r>
              <a:rPr lang="en-US" sz="1200" b="1" i="0" kern="1200" dirty="0">
                <a:solidFill>
                  <a:schemeClr val="tx1"/>
                </a:solidFill>
                <a:latin typeface="+mn-lt"/>
                <a:ea typeface="+mn-ea"/>
                <a:cs typeface="+mn-cs"/>
              </a:rPr>
              <a:t>Gender schema theory</a:t>
            </a:r>
            <a:r>
              <a:rPr lang="en-US" sz="1200" b="0" i="0" kern="1200" dirty="0">
                <a:solidFill>
                  <a:schemeClr val="tx1"/>
                </a:solidFill>
                <a:latin typeface="+mn-lt"/>
                <a:ea typeface="+mn-ea"/>
                <a:cs typeface="+mn-cs"/>
              </a:rPr>
              <a:t> argues that children are active learners who essentially socialize themselves. In this case, children actively organize others’ behavior, activities, and attributes into gender categories, which are known as </a:t>
            </a:r>
            <a:r>
              <a:rPr lang="en-US" sz="1200" b="1" i="0" u="none" strike="noStrike" kern="1200" dirty="0">
                <a:solidFill>
                  <a:schemeClr val="tx1"/>
                </a:solidFill>
                <a:latin typeface="+mn-lt"/>
                <a:ea typeface="+mn-ea"/>
                <a:cs typeface="+mn-cs"/>
              </a:rPr>
              <a:t>schemas</a:t>
            </a:r>
            <a:r>
              <a:rPr lang="en-US" sz="1200" b="0" i="0" kern="1200" dirty="0">
                <a:solidFill>
                  <a:schemeClr val="tx1"/>
                </a:solidFill>
                <a:latin typeface="+mn-lt"/>
                <a:ea typeface="+mn-ea"/>
                <a:cs typeface="+mn-cs"/>
              </a:rPr>
              <a:t>. These schemas then affect what children notice and remember later. People of all ages are more likely to remember schema-consistent behaviors and attributes than schema-inconsistent behaviors and attributes.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Examples: </a:t>
            </a:r>
            <a:r>
              <a:rPr lang="en-US" sz="1200" b="0" i="0" kern="1200" dirty="0">
                <a:solidFill>
                  <a:schemeClr val="tx1"/>
                </a:solidFill>
                <a:latin typeface="+mn-lt"/>
                <a:ea typeface="+mn-ea"/>
                <a:cs typeface="+mn-cs"/>
              </a:rPr>
              <a:t>People are more likely to remember men, and forget women, who are firefighters. They also misremember schema-inconsistent information. If research participants are shown pictures of someone standing at the stove, they are more likely to remember the person to be cooking if depicted as a woman, and the person to be repairing the stove if depicted as a man. By only remembering schema-consistent information, gender schemas strengthen more and more over time.</a:t>
            </a:r>
          </a:p>
          <a:p>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15</a:t>
            </a:fld>
            <a:endParaRPr lang="en-US"/>
          </a:p>
        </p:txBody>
      </p:sp>
    </p:spTree>
    <p:extLst>
      <p:ext uri="{BB962C8B-B14F-4D97-AF65-F5344CB8AC3E}">
        <p14:creationId xmlns:p14="http://schemas.microsoft.com/office/powerpoint/2010/main" val="62529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 introduces</a:t>
            </a:r>
            <a:r>
              <a:rPr lang="en-US" sz="1200" b="0" i="0" kern="1200" baseline="0" dirty="0">
                <a:solidFill>
                  <a:schemeClr val="tx1"/>
                </a:solidFill>
                <a:latin typeface="+mn-lt"/>
                <a:ea typeface="+mn-ea"/>
                <a:cs typeface="+mn-cs"/>
              </a:rPr>
              <a:t> the second theory of how children develop an understanding of gender roles: social learning theory. </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Lecture Info: </a:t>
            </a:r>
            <a:r>
              <a:rPr lang="en-US" sz="1200" b="0" i="0" kern="1200" dirty="0">
                <a:solidFill>
                  <a:schemeClr val="tx1"/>
                </a:solidFill>
                <a:latin typeface="+mn-lt"/>
                <a:ea typeface="+mn-ea"/>
                <a:cs typeface="+mn-cs"/>
              </a:rPr>
              <a:t>A second theory that attempts to explain the formation of gender roles in children is </a:t>
            </a:r>
            <a:r>
              <a:rPr lang="en-US" sz="1200" b="1" i="0" u="none" strike="noStrike" kern="1200" dirty="0">
                <a:solidFill>
                  <a:schemeClr val="tx1"/>
                </a:solidFill>
                <a:latin typeface="+mn-lt"/>
                <a:ea typeface="+mn-ea"/>
                <a:cs typeface="+mn-cs"/>
              </a:rPr>
              <a:t>social learning theory</a:t>
            </a:r>
            <a:r>
              <a:rPr lang="en-US" sz="1200" b="0" i="0" kern="1200" dirty="0">
                <a:solidFill>
                  <a:schemeClr val="tx1"/>
                </a:solidFill>
                <a:latin typeface="+mn-lt"/>
                <a:ea typeface="+mn-ea"/>
                <a:cs typeface="+mn-cs"/>
              </a:rPr>
              <a:t>. Social learning theory argues that gender roles are learned through reinforcement, punishment, and modeling. Children are rewarded and reinforced for behaving in concordance with gender roles and punished for breaking gender roles. In addition, social learning theory argues that children learn many of their gender roles by modeling the behavior of adults and older children and, in doing so, develop ideas about what behaviors are appropriate for each gender. Social learning theory has less support than gender schema theory—research shows that parents do reinforce gender-appropriate play, but for the most part treat their male and female children similarly (</a:t>
            </a:r>
            <a:r>
              <a:rPr lang="en-US" sz="1200" b="0" i="0" u="none" strike="noStrike" kern="1200" dirty="0">
                <a:solidFill>
                  <a:schemeClr val="tx1"/>
                </a:solidFill>
                <a:latin typeface="+mn-lt"/>
                <a:ea typeface="+mn-ea"/>
                <a:cs typeface="+mn-cs"/>
              </a:rPr>
              <a:t>Lytton &amp; Romney, 1991</a:t>
            </a:r>
            <a:r>
              <a:rPr lang="en-US" sz="1200" b="0" i="0" kern="1200" dirty="0">
                <a:solidFill>
                  <a:schemeClr val="tx1"/>
                </a:solidFill>
                <a:latin typeface="+mn-lt"/>
                <a:ea typeface="+mn-ea"/>
                <a:cs typeface="+mn-cs"/>
              </a:rPr>
              <a:t>).</a:t>
            </a:r>
          </a:p>
          <a:p>
            <a:endParaRPr lang="en-US" sz="1200" b="0" i="0" kern="1200" dirty="0">
              <a:solidFill>
                <a:schemeClr val="tx1"/>
              </a:solidFill>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Discussion question: </a:t>
            </a:r>
            <a:r>
              <a:rPr lang="en-US" sz="1200" b="0" i="0" kern="1200" dirty="0">
                <a:solidFill>
                  <a:schemeClr val="tx1"/>
                </a:solidFill>
                <a:latin typeface="+mn-lt"/>
                <a:ea typeface="+mn-ea"/>
                <a:cs typeface="+mn-cs"/>
              </a:rPr>
              <a:t>What</a:t>
            </a:r>
            <a:r>
              <a:rPr lang="en-US" sz="1200" b="0" i="0" kern="1200" baseline="0" dirty="0">
                <a:solidFill>
                  <a:schemeClr val="tx1"/>
                </a:solidFill>
                <a:latin typeface="+mn-lt"/>
                <a:ea typeface="+mn-ea"/>
                <a:cs typeface="+mn-cs"/>
              </a:rPr>
              <a:t> are some </a:t>
            </a:r>
            <a:r>
              <a:rPr lang="en-US" sz="1200" kern="1200" dirty="0">
                <a:solidFill>
                  <a:schemeClr val="tx1"/>
                </a:solidFill>
                <a:effectLst/>
                <a:latin typeface="+mn-lt"/>
                <a:ea typeface="+mn-ea"/>
                <a:cs typeface="+mn-cs"/>
              </a:rPr>
              <a:t>examples of both gender schema theory and social learning theory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you have observed?</a:t>
            </a:r>
            <a:r>
              <a:rPr lang="en-US" sz="1200" kern="1200" baseline="0" dirty="0">
                <a:solidFill>
                  <a:schemeClr val="tx1"/>
                </a:solidFill>
                <a:effectLst/>
                <a:latin typeface="+mn-lt"/>
                <a:ea typeface="+mn-ea"/>
                <a:cs typeface="+mn-cs"/>
              </a:rPr>
              <a:t>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Activity/discussion: </a:t>
            </a:r>
            <a:r>
              <a:rPr lang="en-US" sz="1200" b="0"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lay the video titled, “If women’s roles in ads were played by men”: </a:t>
            </a:r>
            <a:r>
              <a:rPr lang="en-US" sz="1200" u="sng" kern="1200" dirty="0">
                <a:solidFill>
                  <a:schemeClr val="tx1"/>
                </a:solidFill>
                <a:effectLst/>
                <a:latin typeface="+mn-lt"/>
                <a:ea typeface="+mn-ea"/>
                <a:cs typeface="+mn-cs"/>
                <a:hlinkClick r:id="rId3"/>
              </a:rPr>
              <a:t>https://www.youtube.com/watch?v=2SrpARP_M0o</a:t>
            </a:r>
            <a:r>
              <a:rPr lang="en-US" sz="1200" u="sng" kern="1200" dirty="0">
                <a:solidFill>
                  <a:schemeClr val="tx1"/>
                </a:solidFill>
                <a:effectLst/>
                <a:latin typeface="+mn-lt"/>
                <a:ea typeface="+mn-ea"/>
                <a:cs typeface="+mn-cs"/>
              </a:rPr>
              <a:t>.  F</a:t>
            </a:r>
            <a:r>
              <a:rPr lang="en-US" sz="1200" kern="1200" dirty="0">
                <a:solidFill>
                  <a:schemeClr val="tx1"/>
                </a:solidFill>
                <a:effectLst/>
                <a:latin typeface="+mn-lt"/>
                <a:ea typeface="+mn-ea"/>
                <a:cs typeface="+mn-cs"/>
              </a:rPr>
              <a:t>ollow-up question: Is it odd to see men and women swap roles in portrayals by the video? If yes, why do you think that is?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16</a:t>
            </a:fld>
            <a:endParaRPr lang="en-US"/>
          </a:p>
        </p:txBody>
      </p:sp>
    </p:spTree>
    <p:extLst>
      <p:ext uri="{BB962C8B-B14F-4D97-AF65-F5344CB8AC3E}">
        <p14:creationId xmlns:p14="http://schemas.microsoft.com/office/powerpoint/2010/main" val="3174609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17</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a:t>
            </a:r>
            <a:r>
              <a:rPr lang="en-US" sz="1200" b="0" i="0" kern="1200" baseline="0" dirty="0">
                <a:solidFill>
                  <a:schemeClr val="tx1"/>
                </a:solidFill>
                <a:latin typeface="+mn-lt"/>
                <a:ea typeface="+mn-ea"/>
                <a:cs typeface="+mn-cs"/>
              </a:rPr>
              <a:t>his slide introduces and defines gender discrimination and sexual harassment, two ways in which the rights of others can be violated within the context of gender.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 </a:t>
            </a:r>
            <a:r>
              <a:rPr lang="en-US" sz="1200" b="0" i="0" kern="1200" baseline="0" dirty="0">
                <a:solidFill>
                  <a:schemeClr val="tx1"/>
                </a:solidFill>
                <a:latin typeface="+mn-lt"/>
                <a:ea typeface="+mn-ea"/>
                <a:cs typeface="+mn-cs"/>
              </a:rPr>
              <a:t>What are your thoughts about what constitutes gender discrimination and sexual harassment? Many students identify obvious examples of sexual harassment but have a harder time agreeing upon those that are less obvious. Some students often have direct experience with these concepts.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 </a:t>
            </a:r>
            <a:r>
              <a:rPr lang="en-US" sz="1200" b="0" i="0" kern="1200" dirty="0">
                <a:solidFill>
                  <a:schemeClr val="tx1"/>
                </a:solidFill>
                <a:latin typeface="+mn-lt"/>
                <a:ea typeface="+mn-ea"/>
                <a:cs typeface="+mn-cs"/>
              </a:rPr>
              <a:t>Treating boys and girls, and men and women, differently is both a </a:t>
            </a:r>
            <a:r>
              <a:rPr lang="en-US" sz="1200" b="0" i="1" kern="1200" dirty="0">
                <a:solidFill>
                  <a:schemeClr val="tx1"/>
                </a:solidFill>
                <a:latin typeface="+mn-lt"/>
                <a:ea typeface="+mn-ea"/>
                <a:cs typeface="+mn-cs"/>
              </a:rPr>
              <a:t>consequence</a:t>
            </a:r>
            <a:r>
              <a:rPr lang="en-US" sz="1200" b="0" i="0" kern="1200" dirty="0">
                <a:solidFill>
                  <a:schemeClr val="tx1"/>
                </a:solidFill>
                <a:latin typeface="+mn-lt"/>
                <a:ea typeface="+mn-ea"/>
                <a:cs typeface="+mn-cs"/>
              </a:rPr>
              <a:t> of gender differences and a </a:t>
            </a:r>
            <a:r>
              <a:rPr lang="en-US" sz="1200" b="0" i="1" kern="1200" dirty="0">
                <a:solidFill>
                  <a:schemeClr val="tx1"/>
                </a:solidFill>
                <a:latin typeface="+mn-lt"/>
                <a:ea typeface="+mn-ea"/>
                <a:cs typeface="+mn-cs"/>
              </a:rPr>
              <a:t>cause</a:t>
            </a:r>
            <a:r>
              <a:rPr lang="en-US" sz="1200" b="0" i="0" kern="1200" dirty="0">
                <a:solidFill>
                  <a:schemeClr val="tx1"/>
                </a:solidFill>
                <a:latin typeface="+mn-lt"/>
                <a:ea typeface="+mn-ea"/>
                <a:cs typeface="+mn-cs"/>
              </a:rPr>
              <a:t> of gender differences. Differential treatment on the basis of gender is also referred to as </a:t>
            </a:r>
            <a:r>
              <a:rPr lang="en-US" sz="1200" b="1" i="0" u="none" strike="noStrike" kern="1200" dirty="0">
                <a:solidFill>
                  <a:schemeClr val="tx1"/>
                </a:solidFill>
                <a:latin typeface="+mn-lt"/>
                <a:ea typeface="+mn-ea"/>
                <a:cs typeface="+mn-cs"/>
              </a:rPr>
              <a:t>gender discrimination</a:t>
            </a:r>
            <a:r>
              <a:rPr lang="en-US" sz="1200" b="0" i="0" u="none" strike="noStrike"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and is an inevitable consequence of gender stereotypes. When it is based on unwanted treatment related to sexual behaviors or appearance, it is called </a:t>
            </a:r>
            <a:r>
              <a:rPr lang="en-US" sz="1200" b="1" i="0" u="none" strike="noStrike" kern="1200" dirty="0">
                <a:solidFill>
                  <a:schemeClr val="tx1"/>
                </a:solidFill>
                <a:latin typeface="+mn-lt"/>
                <a:ea typeface="+mn-ea"/>
                <a:cs typeface="+mn-cs"/>
              </a:rPr>
              <a:t>sexual harassment</a:t>
            </a:r>
            <a:r>
              <a:rPr lang="en-US" sz="1200" b="0" i="0" kern="1200" dirty="0">
                <a:solidFill>
                  <a:schemeClr val="tx1"/>
                </a:solidFill>
                <a:latin typeface="+mn-lt"/>
                <a:ea typeface="+mn-ea"/>
                <a:cs typeface="+mn-cs"/>
              </a:rPr>
              <a:t>. By the time boys and girls reach the end of high school, most have experienced some form of sexual harassment, most commonly in the form of unwanted touching or comments, being the target of jokes, having their body parts rated, or being called names related to sexual orientation.</a:t>
            </a:r>
          </a:p>
          <a:p>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18</a:t>
            </a:fld>
            <a:endParaRPr lang="en-US"/>
          </a:p>
        </p:txBody>
      </p:sp>
    </p:spTree>
    <p:extLst>
      <p:ext uri="{BB962C8B-B14F-4D97-AF65-F5344CB8AC3E}">
        <p14:creationId xmlns:p14="http://schemas.microsoft.com/office/powerpoint/2010/main" val="681871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 facilitates a discussion regarding the way in which different gendered</a:t>
            </a:r>
            <a:r>
              <a:rPr lang="en-US" sz="1200" b="0" i="0" kern="1200" baseline="0" dirty="0">
                <a:solidFill>
                  <a:schemeClr val="tx1"/>
                </a:solidFill>
                <a:latin typeface="+mn-lt"/>
                <a:ea typeface="+mn-ea"/>
                <a:cs typeface="+mn-cs"/>
              </a:rPr>
              <a:t> children are treated and socialized. </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Discussion question: </a:t>
            </a:r>
            <a:r>
              <a:rPr lang="en-US" sz="1200" b="0" i="0" kern="1200" dirty="0">
                <a:solidFill>
                  <a:schemeClr val="tx1"/>
                </a:solidFill>
                <a:latin typeface="+mn-lt"/>
                <a:ea typeface="+mn-ea"/>
                <a:cs typeface="+mn-cs"/>
              </a:rPr>
              <a:t>What</a:t>
            </a:r>
            <a:r>
              <a:rPr lang="en-US" sz="1200" b="0" i="0" kern="1200" baseline="0" dirty="0">
                <a:solidFill>
                  <a:schemeClr val="tx1"/>
                </a:solidFill>
                <a:latin typeface="+mn-lt"/>
                <a:ea typeface="+mn-ea"/>
                <a:cs typeface="+mn-cs"/>
              </a:rPr>
              <a:t> types of behaviors do parents exhibit that encourage gender-stereotypical behavior? How might children reinforce these stereotypes themselves?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Explanation: </a:t>
            </a:r>
            <a:r>
              <a:rPr lang="en-US" sz="1200" b="0" i="0" kern="1200" dirty="0">
                <a:solidFill>
                  <a:schemeClr val="tx1"/>
                </a:solidFill>
                <a:latin typeface="+mn-lt"/>
                <a:ea typeface="+mn-ea"/>
                <a:cs typeface="+mn-cs"/>
              </a:rPr>
              <a:t>A meta-analysis of research from the United States and Canada found that parents most frequently treated sons and daughters differently by encouraging gender-stereotypical activities (</a:t>
            </a:r>
            <a:r>
              <a:rPr lang="en-US" sz="1200" b="0" i="0" u="none" strike="noStrike" kern="1200" dirty="0">
                <a:solidFill>
                  <a:schemeClr val="tx1"/>
                </a:solidFill>
                <a:latin typeface="+mn-lt"/>
                <a:ea typeface="+mn-ea"/>
                <a:cs typeface="+mn-cs"/>
              </a:rPr>
              <a:t>Lytton &amp; Romney, 1991</a:t>
            </a:r>
            <a:r>
              <a:rPr lang="en-US" sz="1200" b="0" i="0" kern="1200" dirty="0">
                <a:solidFill>
                  <a:schemeClr val="tx1"/>
                </a:solidFill>
                <a:latin typeface="+mn-lt"/>
                <a:ea typeface="+mn-ea"/>
                <a:cs typeface="+mn-cs"/>
              </a:rPr>
              <a:t>). Fathers, more than mothers, are particularly likely to encourage gender-stereotypical play, especially in sons. Parents also talk to their children differently based on stereotypes. For example, parents talk about numbers and counting twice as often with sons than daughters (</a:t>
            </a:r>
            <a:r>
              <a:rPr lang="en-US" sz="1200" b="0" i="0" u="none" strike="noStrike" kern="1200" dirty="0">
                <a:solidFill>
                  <a:schemeClr val="tx1"/>
                </a:solidFill>
                <a:latin typeface="+mn-lt"/>
                <a:ea typeface="+mn-ea"/>
                <a:cs typeface="+mn-cs"/>
              </a:rPr>
              <a:t>Chang, </a:t>
            </a:r>
            <a:r>
              <a:rPr lang="en-US" sz="1200" b="0" i="0" u="none" strike="noStrike" kern="1200" dirty="0" err="1">
                <a:solidFill>
                  <a:schemeClr val="tx1"/>
                </a:solidFill>
                <a:latin typeface="+mn-lt"/>
                <a:ea typeface="+mn-ea"/>
                <a:cs typeface="+mn-cs"/>
              </a:rPr>
              <a:t>Sandhofer</a:t>
            </a:r>
            <a:r>
              <a:rPr lang="en-US" sz="1200" b="0" i="0" u="none" strike="noStrike" kern="1200" dirty="0">
                <a:solidFill>
                  <a:schemeClr val="tx1"/>
                </a:solidFill>
                <a:latin typeface="+mn-lt"/>
                <a:ea typeface="+mn-ea"/>
                <a:cs typeface="+mn-cs"/>
              </a:rPr>
              <a:t>, &amp; Brown, 2011</a:t>
            </a:r>
            <a:r>
              <a:rPr lang="en-US" sz="1200" b="0" i="0" kern="1200" dirty="0">
                <a:solidFill>
                  <a:schemeClr val="tx1"/>
                </a:solidFill>
                <a:latin typeface="+mn-lt"/>
                <a:ea typeface="+mn-ea"/>
                <a:cs typeface="+mn-cs"/>
              </a:rPr>
              <a:t>) and talk to sons in more detail about science than with daughters. Parents are also much more likely to discuss emotions with their daughters than their sons.</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Children do a large degree of socializing themselves. By age 3, children play in gender-segregated play groups and expect a high degree of conformity. Children who are perceived as gender atypical (i.e., do not conform to gender stereotypes) are more likely to be bullied and rejected than their more gender-conforming peers.</a:t>
            </a:r>
          </a:p>
          <a:p>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19</a:t>
            </a:fld>
            <a:endParaRPr lang="en-US"/>
          </a:p>
        </p:txBody>
      </p:sp>
    </p:spTree>
    <p:extLst>
      <p:ext uri="{BB962C8B-B14F-4D97-AF65-F5344CB8AC3E}">
        <p14:creationId xmlns:p14="http://schemas.microsoft.com/office/powerpoint/2010/main" val="364362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p>
          <a:p>
            <a:endParaRPr lang="en-US" baseline="0" dirty="0"/>
          </a:p>
          <a:p>
            <a:r>
              <a:rPr lang="en-US" sz="1200" b="1" kern="1200" baseline="0" dirty="0">
                <a:solidFill>
                  <a:schemeClr val="tx1"/>
                </a:solidFill>
                <a:effectLst/>
                <a:latin typeface="+mn-lt"/>
                <a:ea typeface="+mn-ea"/>
                <a:cs typeface="+mn-cs"/>
              </a:rPr>
              <a:t>Technical Note: </a:t>
            </a:r>
            <a:r>
              <a:rPr lang="en-US" sz="1200" kern="1200" baseline="0" dirty="0">
                <a:solidFill>
                  <a:schemeClr val="tx1"/>
                </a:solidFill>
                <a:effectLst/>
                <a:latin typeface="+mn-lt"/>
                <a:ea typeface="+mn-ea"/>
                <a:cs typeface="+mn-cs"/>
              </a:rPr>
              <a:t>These slides may contain simple click animation so that you can focus students’ attention on a particular question, a selection of text, or an image and not have them be distracted by reading ahead. You can either preview the sequence of animation by going through the slides in slideshow view, visiting the animations tab, or reviewing the slide notes. In the notes you will see a cue - </a:t>
            </a:r>
            <a:r>
              <a:rPr lang="en-US" sz="1200" b="1" kern="1200" baseline="0" dirty="0">
                <a:solidFill>
                  <a:schemeClr val="tx1"/>
                </a:solidFill>
                <a:effectLst/>
                <a:latin typeface="+mn-lt"/>
                <a:ea typeface="+mn-ea"/>
                <a:cs typeface="+mn-cs"/>
              </a:rPr>
              <a:t>(Click) </a:t>
            </a:r>
            <a:r>
              <a:rPr lang="en-US" sz="1200" kern="1200" baseline="0" dirty="0">
                <a:solidFill>
                  <a:schemeClr val="tx1"/>
                </a:solidFill>
                <a:effectLst/>
                <a:latin typeface="+mn-lt"/>
                <a:ea typeface="+mn-ea"/>
                <a:cs typeface="+mn-cs"/>
              </a:rPr>
              <a:t>– that corresponds to each animation.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You will also find hyperlinks to outside videos at various places in the slides. These hyperlinks are embedded in text and indicated by color and in the notes section.</a:t>
            </a:r>
            <a:endParaRPr lang="en-US" dirty="0"/>
          </a:p>
          <a:p>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2</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latin typeface="+mn-lt"/>
                <a:ea typeface="+mn-ea"/>
                <a:cs typeface="+mn-cs"/>
              </a:rPr>
              <a:t>This slide introduces the concept of ambivalent sexism, and defines, provides</a:t>
            </a:r>
            <a:r>
              <a:rPr lang="en-US" sz="1200" b="0" i="0" kern="1200" baseline="0" dirty="0">
                <a:solidFill>
                  <a:schemeClr val="tx1"/>
                </a:solidFill>
                <a:latin typeface="+mn-lt"/>
                <a:ea typeface="+mn-ea"/>
                <a:cs typeface="+mn-cs"/>
              </a:rPr>
              <a:t> examples of, and differentiates two forms of it: hostile and benevolent sexism.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 </a:t>
            </a:r>
            <a:r>
              <a:rPr lang="en-US" sz="1200" b="0" i="0" kern="1200" baseline="0" dirty="0">
                <a:solidFill>
                  <a:schemeClr val="tx1"/>
                </a:solidFill>
                <a:latin typeface="+mn-lt"/>
                <a:ea typeface="+mn-ea"/>
                <a:cs typeface="+mn-cs"/>
              </a:rPr>
              <a:t>Which of the images pictured here is most problematic or offensive? Why? </a:t>
            </a:r>
            <a:endParaRPr lang="en-US" sz="1200" b="1" i="0" kern="1200" baseline="0" dirty="0">
              <a:solidFill>
                <a:schemeClr val="tx1"/>
              </a:solidFill>
              <a:latin typeface="+mn-lt"/>
              <a:ea typeface="+mn-ea"/>
              <a:cs typeface="+mn-cs"/>
            </a:endParaRPr>
          </a:p>
          <a:p>
            <a:endParaRPr lang="en-US" sz="1200" b="0" i="0" kern="1200" baseline="0" dirty="0">
              <a:solidFill>
                <a:schemeClr val="tx1"/>
              </a:solidFill>
              <a:latin typeface="+mn-lt"/>
              <a:ea typeface="+mn-ea"/>
              <a:cs typeface="+mn-cs"/>
            </a:endParaRPr>
          </a:p>
          <a:p>
            <a:r>
              <a:rPr lang="en-US" sz="1200" b="1" i="0" kern="1200" dirty="0">
                <a:solidFill>
                  <a:schemeClr val="tx1"/>
                </a:solidFill>
                <a:latin typeface="+mn-lt"/>
                <a:ea typeface="+mn-ea"/>
                <a:cs typeface="+mn-cs"/>
              </a:rPr>
              <a:t>Explanation: </a:t>
            </a:r>
            <a:r>
              <a:rPr lang="en-US" sz="1200" b="0" i="0" kern="1200" dirty="0">
                <a:solidFill>
                  <a:schemeClr val="tx1"/>
                </a:solidFill>
                <a:latin typeface="+mn-lt"/>
                <a:ea typeface="+mn-ea"/>
                <a:cs typeface="+mn-cs"/>
              </a:rPr>
              <a:t>Pictured</a:t>
            </a:r>
            <a:r>
              <a:rPr lang="en-US" sz="1200" b="0" i="0" kern="1200" baseline="0" dirty="0">
                <a:solidFill>
                  <a:schemeClr val="tx1"/>
                </a:solidFill>
                <a:latin typeface="+mn-lt"/>
                <a:ea typeface="+mn-ea"/>
                <a:cs typeface="+mn-cs"/>
              </a:rPr>
              <a:t> on the left is an advertisement for Van Heusen which epitomizes hostile sexism, as the woman is portrayed as completely submissive to the male. Pictured on the right is a painting by Edmund Leighton entitled “God Speed!” which alludes to the portrayal of women as weak and in need of protection (i.e., benevolent sexism). Students will often have some differing opinions regarding whether or not benevolent sexism is problematic.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 </a:t>
            </a:r>
            <a:r>
              <a:rPr lang="en-US" sz="1200" b="0" i="0" kern="1200" baseline="0" dirty="0">
                <a:solidFill>
                  <a:schemeClr val="tx1"/>
                </a:solidFill>
                <a:latin typeface="+mn-lt"/>
                <a:ea typeface="+mn-ea"/>
                <a:cs typeface="+mn-cs"/>
              </a:rPr>
              <a:t>How do gender stereotypes affect sexism? </a:t>
            </a:r>
            <a:endParaRPr lang="en-US" sz="1200" b="1" i="0" kern="1200" baseline="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 </a:t>
            </a:r>
            <a:r>
              <a:rPr lang="en-US" sz="1200" b="0" i="0" kern="1200" dirty="0">
                <a:solidFill>
                  <a:schemeClr val="tx1"/>
                </a:solidFill>
                <a:latin typeface="+mn-lt"/>
                <a:ea typeface="+mn-ea"/>
                <a:cs typeface="+mn-cs"/>
              </a:rPr>
              <a:t>Gender stereotypes typically maintain gender inequalities in society. The concept of </a:t>
            </a:r>
            <a:r>
              <a:rPr lang="en-US" sz="1200" b="1" i="0" u="none" strike="noStrike" kern="1200" dirty="0">
                <a:solidFill>
                  <a:schemeClr val="tx1"/>
                </a:solidFill>
                <a:latin typeface="+mn-lt"/>
                <a:ea typeface="+mn-ea"/>
                <a:cs typeface="+mn-cs"/>
              </a:rPr>
              <a:t>ambivalent sexism</a:t>
            </a:r>
            <a:r>
              <a:rPr lang="en-US" sz="1200" b="0" i="0" kern="1200" dirty="0">
                <a:solidFill>
                  <a:schemeClr val="tx1"/>
                </a:solidFill>
                <a:latin typeface="+mn-lt"/>
                <a:ea typeface="+mn-ea"/>
                <a:cs typeface="+mn-cs"/>
              </a:rPr>
              <a:t> recognizes the complex nature of gender attitudes, in which women are often associated with positive and negative qualities (</a:t>
            </a:r>
            <a:r>
              <a:rPr lang="en-US" sz="1200" b="0" i="0" u="none" strike="noStrike" kern="1200" dirty="0">
                <a:solidFill>
                  <a:schemeClr val="tx1"/>
                </a:solidFill>
                <a:latin typeface="+mn-lt"/>
                <a:ea typeface="+mn-ea"/>
                <a:cs typeface="+mn-cs"/>
              </a:rPr>
              <a:t>Glick &amp; Fiske, 2001</a:t>
            </a:r>
            <a:r>
              <a:rPr lang="en-US" sz="1200" b="0" i="0" kern="1200" dirty="0">
                <a:solidFill>
                  <a:schemeClr val="tx1"/>
                </a:solidFill>
                <a:latin typeface="+mn-lt"/>
                <a:ea typeface="+mn-ea"/>
                <a:cs typeface="+mn-cs"/>
              </a:rPr>
              <a:t>). It has two components. First, </a:t>
            </a:r>
            <a:r>
              <a:rPr lang="en-US" sz="1200" b="1" i="0" u="none" strike="noStrike" kern="1200" dirty="0">
                <a:solidFill>
                  <a:schemeClr val="tx1"/>
                </a:solidFill>
                <a:latin typeface="+mn-lt"/>
                <a:ea typeface="+mn-ea"/>
                <a:cs typeface="+mn-cs"/>
              </a:rPr>
              <a:t>hostile sexism </a:t>
            </a:r>
            <a:r>
              <a:rPr lang="en-US" sz="1200" b="0" i="0" kern="1200" dirty="0">
                <a:solidFill>
                  <a:schemeClr val="tx1"/>
                </a:solidFill>
                <a:latin typeface="+mn-lt"/>
                <a:ea typeface="+mn-ea"/>
                <a:cs typeface="+mn-cs"/>
              </a:rPr>
              <a:t>refers to the negative attitudes of women as inferior and incompetent relative to men. Second, </a:t>
            </a:r>
            <a:r>
              <a:rPr lang="en-US" sz="1200" b="1" i="0" u="none" strike="noStrike" kern="1200" dirty="0">
                <a:solidFill>
                  <a:schemeClr val="tx1"/>
                </a:solidFill>
                <a:latin typeface="+mn-lt"/>
                <a:ea typeface="+mn-ea"/>
                <a:cs typeface="+mn-cs"/>
              </a:rPr>
              <a:t>benevolent sexism</a:t>
            </a:r>
            <a:r>
              <a:rPr lang="en-US" sz="1200" b="0" i="0" kern="1200" dirty="0">
                <a:solidFill>
                  <a:schemeClr val="tx1"/>
                </a:solidFill>
                <a:latin typeface="+mn-lt"/>
                <a:ea typeface="+mn-ea"/>
                <a:cs typeface="+mn-cs"/>
              </a:rPr>
              <a:t> refers to the perception that women need to be protected, supported, and adored by men. There has been considerable empirical support for benevolent sexism, possibly because it is seen as more socially acceptable than hostile sexism. Gender stereotypes are found not just in American culture. Across cultures, males tend to be associated with stronger and more active characteristics than females (</a:t>
            </a:r>
            <a:r>
              <a:rPr lang="en-US" sz="1200" b="0" i="0" u="none" strike="noStrike" kern="1200" dirty="0">
                <a:solidFill>
                  <a:schemeClr val="tx1"/>
                </a:solidFill>
                <a:latin typeface="+mn-lt"/>
                <a:ea typeface="+mn-ea"/>
                <a:cs typeface="+mn-cs"/>
              </a:rPr>
              <a:t>Best, 2001</a:t>
            </a:r>
            <a:r>
              <a:rPr lang="en-US" sz="1200" b="0" i="0" kern="120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5C0781E1-C3E1-0B44-9A5E-93C90FDA24C7}" type="slidenum">
              <a:rPr lang="en-US" smtClean="0"/>
              <a:pPr/>
              <a:t>20</a:t>
            </a:fld>
            <a:endParaRPr lang="en-US"/>
          </a:p>
        </p:txBody>
      </p:sp>
    </p:spTree>
    <p:extLst>
      <p:ext uri="{BB962C8B-B14F-4D97-AF65-F5344CB8AC3E}">
        <p14:creationId xmlns:p14="http://schemas.microsoft.com/office/powerpoint/2010/main" val="2271756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latin typeface="+mn-lt"/>
                <a:ea typeface="+mn-ea"/>
                <a:cs typeface="+mn-cs"/>
              </a:rPr>
              <a:t>This</a:t>
            </a:r>
            <a:r>
              <a:rPr lang="en-US" sz="1200" b="0" i="0" kern="1200" baseline="0" dirty="0">
                <a:solidFill>
                  <a:schemeClr val="tx1"/>
                </a:solidFill>
                <a:latin typeface="+mn-lt"/>
                <a:ea typeface="+mn-ea"/>
                <a:cs typeface="+mn-cs"/>
              </a:rPr>
              <a:t> slide concludes the lecture with a review of key events in the evolution of American sexism and socialization. Instructors teaching in other nations may wish to modify this slide to reflect key events within the country they are teaching (or the country of their students).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Discussion</a:t>
            </a:r>
            <a:r>
              <a:rPr lang="en-US" sz="1200" b="1" i="0" kern="1200" baseline="0" dirty="0">
                <a:solidFill>
                  <a:schemeClr val="tx1"/>
                </a:solidFill>
                <a:latin typeface="+mn-lt"/>
                <a:ea typeface="+mn-ea"/>
                <a:cs typeface="+mn-cs"/>
              </a:rPr>
              <a:t> question:</a:t>
            </a:r>
            <a:r>
              <a:rPr lang="en-US" sz="1200" b="0" i="0" kern="1200" baseline="0" dirty="0">
                <a:solidFill>
                  <a:schemeClr val="tx1"/>
                </a:solidFill>
                <a:latin typeface="+mn-lt"/>
                <a:ea typeface="+mn-ea"/>
                <a:cs typeface="+mn-cs"/>
              </a:rPr>
              <a:t> How have gender roles and their accompanying stereotypes changed in recent years? </a:t>
            </a:r>
            <a:endParaRPr lang="en-US" sz="1200" b="1"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Historical/cultural</a:t>
            </a:r>
            <a:r>
              <a:rPr lang="en-US" sz="1200" b="1" i="0" kern="1200" baseline="0" dirty="0">
                <a:solidFill>
                  <a:schemeClr val="tx1"/>
                </a:solidFill>
                <a:latin typeface="+mn-lt"/>
                <a:ea typeface="+mn-ea"/>
                <a:cs typeface="+mn-cs"/>
              </a:rPr>
              <a:t> context:</a:t>
            </a:r>
            <a:r>
              <a:rPr lang="en-US" sz="1200" b="0" i="0" kern="1200" baseline="0" dirty="0">
                <a:solidFill>
                  <a:schemeClr val="tx1"/>
                </a:solidFill>
                <a:latin typeface="+mn-lt"/>
                <a:ea typeface="+mn-ea"/>
                <a:cs typeface="+mn-cs"/>
              </a:rPr>
              <a:t> T</a:t>
            </a:r>
            <a:r>
              <a:rPr lang="en-US" sz="1200" b="0" i="0" kern="1200" dirty="0">
                <a:solidFill>
                  <a:schemeClr val="tx1"/>
                </a:solidFill>
                <a:latin typeface="+mn-lt"/>
                <a:ea typeface="+mn-ea"/>
                <a:cs typeface="+mn-cs"/>
              </a:rPr>
              <a:t>here has been an increase in children’s toys attempting to cater to both genders (such as Legos marketed to girls), rather than catering to traditional stereotypes. Nationwide, the drastic surge in acceptance of homosexuality and gender questioning has resulted in a rapid push for legal change to keep up with social change. Laws such as “Don’t Ask, Don’t Tell” and the Defense of Marriage Act (DOMA), both of which were enacted in the 1990s, have met severe resistance on the grounds of being discriminatory toward sexual minority groups and have been accused of unconstitutionality less than 20 years after their implementation. Change in perceptions of gender is also evident in social issues such as sexual harassment, a term that only entered the mainstream mindset in the 1991 Clarence Thomas/Anita Hill scandal. As society’s gender roles and gender restrictions continue to fluctuate, the legal system and the structure of American society will continue to change and adjust.</a:t>
            </a:r>
            <a:endParaRPr lang="en-US" dirty="0"/>
          </a:p>
          <a:p>
            <a:endParaRPr lang="en-US" sz="1200" b="0" i="0" kern="1200" dirty="0">
              <a:solidFill>
                <a:schemeClr val="tx1"/>
              </a:solidFill>
              <a:latin typeface="+mn-lt"/>
              <a:ea typeface="+mn-ea"/>
              <a:cs typeface="+mn-cs"/>
            </a:endParaRPr>
          </a:p>
          <a:p>
            <a:pPr lvl="0"/>
            <a:r>
              <a:rPr lang="en-US" sz="1200" b="1" kern="1200" dirty="0">
                <a:solidFill>
                  <a:schemeClr val="tx1"/>
                </a:solidFill>
                <a:effectLst/>
                <a:latin typeface="+mn-lt"/>
                <a:ea typeface="+mn-ea"/>
                <a:cs typeface="+mn-cs"/>
              </a:rPr>
              <a:t>Activity:</a:t>
            </a:r>
            <a:r>
              <a:rPr lang="en-US" sz="1200" kern="1200" dirty="0">
                <a:solidFill>
                  <a:schemeClr val="tx1"/>
                </a:solidFill>
                <a:effectLst/>
                <a:latin typeface="+mn-lt"/>
                <a:ea typeface="+mn-ea"/>
                <a:cs typeface="+mn-cs"/>
              </a:rPr>
              <a:t> Magazines and Gender Roles: There are two magazines and gender roles activities. The first will take approximately 20-25 minutes; the second can be as short as 10-15 minutes. Depending on how much time you have available, ending the class with either of these activities will be a powerful way to complete the gender module. (For details of each activity, see IM &gt; </a:t>
            </a:r>
            <a:r>
              <a:rPr lang="en-US" b="0" u="none" baseline="0" dirty="0"/>
              <a:t>Biology as a Basis of Behavior &gt; Module 5: Gender &gt; Activities/Demonstrations</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5C0781E1-C3E1-0B44-9A5E-93C90FDA24C7}" type="slidenum">
              <a:rPr lang="en-US" smtClean="0"/>
              <a:pPr/>
              <a:t>21</a:t>
            </a:fld>
            <a:endParaRPr lang="en-US"/>
          </a:p>
        </p:txBody>
      </p:sp>
    </p:spTree>
    <p:extLst>
      <p:ext uri="{BB962C8B-B14F-4D97-AF65-F5344CB8AC3E}">
        <p14:creationId xmlns:p14="http://schemas.microsoft.com/office/powerpoint/2010/main" val="104618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0781E1-C3E1-0B44-9A5E-93C90FDA24C7}" type="slidenum">
              <a:rPr lang="en-US" smtClean="0"/>
              <a:pPr/>
              <a:t>22</a:t>
            </a:fld>
            <a:endParaRPr lang="en-US"/>
          </a:p>
        </p:txBody>
      </p:sp>
    </p:spTree>
    <p:extLst>
      <p:ext uri="{BB962C8B-B14F-4D97-AF65-F5344CB8AC3E}">
        <p14:creationId xmlns:p14="http://schemas.microsoft.com/office/powerpoint/2010/main" val="104618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slide operationally</a:t>
            </a:r>
            <a:r>
              <a:rPr lang="en-US" baseline="0" dirty="0"/>
              <a:t> defines</a:t>
            </a:r>
            <a:r>
              <a:rPr lang="en-US" dirty="0"/>
              <a:t> two related concepts:</a:t>
            </a:r>
            <a:r>
              <a:rPr lang="en-US" baseline="0" dirty="0"/>
              <a:t> sex and gender.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Suggested activity: </a:t>
            </a:r>
            <a:r>
              <a:rPr lang="en-US" baseline="0" dirty="0"/>
              <a:t>Request that students generate a list of attributes that they associate with masculinity and femininity. They may want to do this individually or in pairs or groups. This, as well as a discussion of the origins of their opinions regarding these attributes (i.e., Why they feel these represent masculinity or femininity), can illustrate the complexity of gender construction before moving on to discuss the difference between “sex” and “gender”.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Discussion questions: </a:t>
            </a:r>
            <a:r>
              <a:rPr lang="en-US" baseline="0" dirty="0"/>
              <a:t>What do you think the difference is between the terms “sex” and “gender”?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Answers may vary; although students should be introduced to this information during their reading.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Instructor’s note: </a:t>
            </a:r>
            <a:r>
              <a:rPr lang="en-US" baseline="0" dirty="0"/>
              <a:t>Make sure to clearly differentiate between these two frequently conflated terms. </a:t>
            </a:r>
            <a:r>
              <a:rPr lang="en-US" sz="1200" b="0" i="0" kern="1200" dirty="0">
                <a:solidFill>
                  <a:schemeClr val="tx1"/>
                </a:solidFill>
                <a:latin typeface="+mn-lt"/>
                <a:ea typeface="+mn-ea"/>
                <a:cs typeface="+mn-cs"/>
              </a:rPr>
              <a:t>The terms “sex” and “gender” are frequently used interchangeably, though they have different meanings</a:t>
            </a:r>
            <a:r>
              <a:rPr lang="en-US" baseline="0" dirty="0"/>
              <a:t>: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i="0" u="none" strike="noStrike" kern="1200" dirty="0">
                <a:solidFill>
                  <a:schemeClr val="tx1"/>
                </a:solidFill>
                <a:latin typeface="+mn-lt"/>
                <a:ea typeface="+mn-ea"/>
                <a:cs typeface="+mn-cs"/>
              </a:rPr>
              <a:t>Sex</a:t>
            </a:r>
            <a:r>
              <a:rPr lang="en-US" sz="1200" b="0" i="0" kern="1200" dirty="0">
                <a:solidFill>
                  <a:schemeClr val="tx1"/>
                </a:solidFill>
                <a:latin typeface="+mn-lt"/>
                <a:ea typeface="+mn-ea"/>
                <a:cs typeface="+mn-cs"/>
              </a:rPr>
              <a:t> refers to the biological category of male or female, as defined by physical differences in genetic composition and in reproductive anatomy and function.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i="0" u="none" strike="noStrike" kern="1200" dirty="0">
                <a:solidFill>
                  <a:schemeClr val="tx1"/>
                </a:solidFill>
                <a:latin typeface="+mn-lt"/>
                <a:ea typeface="+mn-ea"/>
                <a:cs typeface="+mn-cs"/>
              </a:rPr>
              <a:t>Gender</a:t>
            </a:r>
            <a:r>
              <a:rPr lang="en-US" sz="1200" b="0" i="0" kern="1200" dirty="0">
                <a:solidFill>
                  <a:schemeClr val="tx1"/>
                </a:solidFill>
                <a:latin typeface="+mn-lt"/>
                <a:ea typeface="+mn-ea"/>
                <a:cs typeface="+mn-cs"/>
              </a:rPr>
              <a:t> refers to the cultural, social, and psychological meanings that are associated with masculinity and femininity (</a:t>
            </a:r>
            <a:r>
              <a:rPr lang="en-US" sz="1200" b="0" i="0" u="none" strike="noStrike" kern="1200" dirty="0">
                <a:solidFill>
                  <a:schemeClr val="tx1"/>
                </a:solidFill>
                <a:latin typeface="+mn-lt"/>
                <a:ea typeface="+mn-ea"/>
                <a:cs typeface="+mn-cs"/>
              </a:rPr>
              <a:t>Wood &amp; </a:t>
            </a:r>
            <a:r>
              <a:rPr lang="en-US" sz="1200" b="0" i="0" u="none" strike="noStrike" kern="1200" dirty="0" err="1">
                <a:solidFill>
                  <a:schemeClr val="tx1"/>
                </a:solidFill>
                <a:latin typeface="+mn-lt"/>
                <a:ea typeface="+mn-ea"/>
                <a:cs typeface="+mn-cs"/>
              </a:rPr>
              <a:t>Eagly</a:t>
            </a:r>
            <a:r>
              <a:rPr lang="en-US" sz="1200" b="0" i="0" u="none" strike="noStrike" kern="1200" dirty="0">
                <a:solidFill>
                  <a:schemeClr val="tx1"/>
                </a:solidFill>
                <a:latin typeface="+mn-lt"/>
                <a:ea typeface="+mn-ea"/>
                <a:cs typeface="+mn-cs"/>
              </a:rPr>
              <a:t>, 2002</a:t>
            </a:r>
            <a:r>
              <a:rPr lang="en-US" sz="1200" b="0" i="0" kern="1200" dirty="0">
                <a:solidFill>
                  <a:schemeClr val="tx1"/>
                </a:solidFill>
                <a:latin typeface="+mn-lt"/>
                <a:ea typeface="+mn-ea"/>
                <a:cs typeface="+mn-cs"/>
              </a:rPr>
              <a:t>).</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You can think of “male” and “female” as distinct categories of sex (a person is typically born a male or a female), but “masculine” and “feminine” as continuums associated with gender (everyone has a certain degree of masculine and feminine traits and qualities).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3</a:t>
            </a:fld>
            <a:endParaRPr lang="en-US"/>
          </a:p>
        </p:txBody>
      </p:sp>
    </p:spTree>
    <p:extLst>
      <p:ext uri="{BB962C8B-B14F-4D97-AF65-F5344CB8AC3E}">
        <p14:creationId xmlns:p14="http://schemas.microsoft.com/office/powerpoint/2010/main" val="41667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a:t>
            </a:r>
            <a:r>
              <a:rPr lang="en-US" sz="1200" b="0" i="0" kern="1200" baseline="0" dirty="0">
                <a:solidFill>
                  <a:schemeClr val="tx1"/>
                </a:solidFill>
                <a:latin typeface="+mn-lt"/>
                <a:ea typeface="+mn-ea"/>
                <a:cs typeface="+mn-cs"/>
              </a:rPr>
              <a:t> formally introduces/defines two terms that are frequently misunderstood: gender roles a</a:t>
            </a:r>
            <a:r>
              <a:rPr lang="en-US" sz="1200" b="0" i="0" kern="1200" dirty="0">
                <a:solidFill>
                  <a:schemeClr val="tx1"/>
                </a:solidFill>
                <a:latin typeface="+mn-lt"/>
                <a:ea typeface="+mn-ea"/>
                <a:cs typeface="+mn-cs"/>
              </a:rPr>
              <a:t>nd gender</a:t>
            </a:r>
            <a:r>
              <a:rPr lang="en-US" sz="1200" b="0" i="0" kern="1200" baseline="0" dirty="0">
                <a:solidFill>
                  <a:schemeClr val="tx1"/>
                </a:solidFill>
                <a:latin typeface="+mn-lt"/>
                <a:ea typeface="+mn-ea"/>
                <a:cs typeface="+mn-cs"/>
              </a:rPr>
              <a:t> stereotypes. </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Lecture Info:</a:t>
            </a:r>
            <a:r>
              <a:rPr lang="en-US" sz="1200" b="1" i="0" kern="1200" baseline="0" dirty="0">
                <a:solidFill>
                  <a:schemeClr val="tx1"/>
                </a:solidFill>
                <a:latin typeface="+mn-lt"/>
                <a:ea typeface="+mn-ea"/>
                <a:cs typeface="+mn-cs"/>
              </a:rPr>
              <a:t> </a:t>
            </a:r>
            <a:endParaRPr lang="en-US" sz="1200" b="1"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Beyond sex and gender, a number of related terms are also often misunderstood:</a:t>
            </a:r>
          </a:p>
          <a:p>
            <a:pPr marL="171450" indent="-171450">
              <a:buFont typeface="Wingdings" panose="05000000000000000000" pitchFamily="2" charset="2"/>
              <a:buChar char="§"/>
            </a:pPr>
            <a:r>
              <a:rPr lang="en-US" sz="1200" b="1" i="0" u="none" strike="noStrike" kern="1200" dirty="0">
                <a:solidFill>
                  <a:schemeClr val="tx1"/>
                </a:solidFill>
                <a:latin typeface="+mn-lt"/>
                <a:ea typeface="+mn-ea"/>
                <a:cs typeface="+mn-cs"/>
              </a:rPr>
              <a:t>Gender roles</a:t>
            </a:r>
            <a:r>
              <a:rPr lang="en-US" sz="1200" b="0" i="0" kern="1200" dirty="0">
                <a:solidFill>
                  <a:schemeClr val="tx1"/>
                </a:solidFill>
                <a:latin typeface="+mn-lt"/>
                <a:ea typeface="+mn-ea"/>
                <a:cs typeface="+mn-cs"/>
              </a:rPr>
              <a:t> are the behaviors, attitudes, and personality traits that are designated as either masculine or feminine in a given culture.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In American culture, we commonly think of gender roles in terms of </a:t>
            </a:r>
            <a:r>
              <a:rPr lang="en-US" sz="1200" b="1" i="0" u="none" strike="noStrike" kern="1200" dirty="0">
                <a:solidFill>
                  <a:schemeClr val="tx1"/>
                </a:solidFill>
                <a:latin typeface="+mn-lt"/>
                <a:ea typeface="+mn-ea"/>
                <a:cs typeface="+mn-cs"/>
              </a:rPr>
              <a:t>gender stereotypes</a:t>
            </a:r>
            <a:r>
              <a:rPr lang="en-US" sz="1200" b="0" i="0" kern="1200" dirty="0">
                <a:solidFill>
                  <a:schemeClr val="tx1"/>
                </a:solidFill>
                <a:latin typeface="+mn-lt"/>
                <a:ea typeface="+mn-ea"/>
                <a:cs typeface="+mn-cs"/>
              </a:rPr>
              <a:t>, or the beliefs and expectations people hold about the typical characteristics, preferences, and behaviors of men and women. </a:t>
            </a:r>
          </a:p>
          <a:p>
            <a:pPr marL="0" indent="0">
              <a:buFont typeface="Wingdings" panose="05000000000000000000" pitchFamily="2" charset="2"/>
              <a:buNone/>
            </a:pPr>
            <a:endParaRPr lang="en-US" sz="1200" b="0" i="0" kern="1200" dirty="0">
              <a:solidFill>
                <a:schemeClr val="tx1"/>
              </a:solidFill>
              <a:latin typeface="+mn-lt"/>
              <a:ea typeface="+mn-ea"/>
              <a:cs typeface="+mn-cs"/>
            </a:endParaRPr>
          </a:p>
          <a:p>
            <a:pPr marL="0" indent="0">
              <a:buFont typeface="Wingdings" panose="05000000000000000000" pitchFamily="2" charset="2"/>
              <a:buNone/>
            </a:pPr>
            <a:r>
              <a:rPr lang="en-US" sz="1200" b="1" i="0" kern="1200" dirty="0">
                <a:solidFill>
                  <a:schemeClr val="tx1"/>
                </a:solidFill>
                <a:latin typeface="+mn-lt"/>
                <a:ea typeface="+mn-ea"/>
                <a:cs typeface="+mn-cs"/>
              </a:rPr>
              <a:t>Discussion question: </a:t>
            </a:r>
            <a:r>
              <a:rPr lang="en-US" sz="1200" b="0" i="0" kern="1200" dirty="0">
                <a:solidFill>
                  <a:schemeClr val="tx1"/>
                </a:solidFill>
                <a:latin typeface="+mn-lt"/>
                <a:ea typeface="+mn-ea"/>
                <a:cs typeface="+mn-cs"/>
              </a:rPr>
              <a:t>How might gender stereotypes</a:t>
            </a:r>
            <a:r>
              <a:rPr lang="en-US" sz="1200" b="0" i="0" kern="1200" baseline="0" dirty="0">
                <a:solidFill>
                  <a:schemeClr val="tx1"/>
                </a:solidFill>
                <a:latin typeface="+mn-lt"/>
                <a:ea typeface="+mn-ea"/>
                <a:cs typeface="+mn-cs"/>
              </a:rPr>
              <a:t> perpetuate gender roles? </a:t>
            </a:r>
          </a:p>
          <a:p>
            <a:pPr marL="0" indent="0">
              <a:buFont typeface="Wingdings" panose="05000000000000000000" pitchFamily="2" charset="2"/>
              <a:buNone/>
            </a:pPr>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r>
              <a:rPr lang="en-US" sz="1200" b="1" i="0" kern="1200" baseline="0" dirty="0">
                <a:solidFill>
                  <a:schemeClr val="tx1"/>
                </a:solidFill>
                <a:latin typeface="+mn-lt"/>
                <a:ea typeface="+mn-ea"/>
                <a:cs typeface="+mn-cs"/>
              </a:rPr>
              <a:t>One answer: </a:t>
            </a:r>
            <a:r>
              <a:rPr lang="en-US" sz="1200" b="0" i="0" kern="1200" baseline="0" dirty="0">
                <a:solidFill>
                  <a:schemeClr val="tx1"/>
                </a:solidFill>
                <a:latin typeface="+mn-lt"/>
                <a:ea typeface="+mn-ea"/>
                <a:cs typeface="+mn-cs"/>
              </a:rPr>
              <a:t>People act out the stereotypes they believe to be valid or true. </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4</a:t>
            </a:fld>
            <a:endParaRPr lang="en-US"/>
          </a:p>
        </p:txBody>
      </p:sp>
    </p:spTree>
    <p:extLst>
      <p:ext uri="{BB962C8B-B14F-4D97-AF65-F5344CB8AC3E}">
        <p14:creationId xmlns:p14="http://schemas.microsoft.com/office/powerpoint/2010/main" val="256809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This slide introduces</a:t>
            </a:r>
            <a:r>
              <a:rPr lang="en-US" sz="1200" b="0" i="0" kern="1200" baseline="0" dirty="0">
                <a:solidFill>
                  <a:schemeClr val="tx1"/>
                </a:solidFill>
                <a:latin typeface="+mn-lt"/>
                <a:ea typeface="+mn-ea"/>
                <a:cs typeface="+mn-cs"/>
              </a:rPr>
              <a:t> and defines two more key concepts: gender identity and sexual orientation.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latin typeface="+mn-lt"/>
                <a:ea typeface="+mn-ea"/>
                <a:cs typeface="+mn-cs"/>
              </a:rPr>
              <a:t>Instructor’s note: </a:t>
            </a:r>
            <a:r>
              <a:rPr lang="en-US" sz="1200" b="0" i="0" kern="1200" baseline="0" dirty="0">
                <a:solidFill>
                  <a:schemeClr val="tx1"/>
                </a:solidFill>
                <a:latin typeface="+mn-lt"/>
                <a:ea typeface="+mn-ea"/>
                <a:cs typeface="+mn-cs"/>
              </a:rPr>
              <a:t>You should differentiate gender identity (the psychological sense of being male or female) from sex (biological gender) and gender (constructed by external, societal forces). </a:t>
            </a:r>
            <a:endParaRPr lang="en-US" sz="1200" b="0" i="0" kern="1200" dirty="0">
              <a:solidFill>
                <a:schemeClr val="tx1"/>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 person’s </a:t>
            </a:r>
            <a:r>
              <a:rPr lang="en-US" sz="1200" b="1" i="0" u="none" strike="noStrike" kern="1200" dirty="0">
                <a:solidFill>
                  <a:schemeClr val="tx1"/>
                </a:solidFill>
                <a:latin typeface="+mn-lt"/>
                <a:ea typeface="+mn-ea"/>
                <a:cs typeface="+mn-cs"/>
              </a:rPr>
              <a:t>gender identity</a:t>
            </a:r>
            <a:r>
              <a:rPr lang="en-US" sz="1200" b="0" i="0" kern="1200" dirty="0">
                <a:solidFill>
                  <a:schemeClr val="tx1"/>
                </a:solidFill>
                <a:latin typeface="+mn-lt"/>
                <a:ea typeface="+mn-ea"/>
                <a:cs typeface="+mn-cs"/>
              </a:rPr>
              <a:t> refers to their psychological sense of being male or female. </a:t>
            </a:r>
          </a:p>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In contrast, a person’s </a:t>
            </a:r>
            <a:r>
              <a:rPr lang="en-US" sz="1200" b="1" i="0" u="none" strike="noStrike" kern="1200" dirty="0">
                <a:solidFill>
                  <a:schemeClr val="tx1"/>
                </a:solidFill>
                <a:latin typeface="+mn-lt"/>
                <a:ea typeface="+mn-ea"/>
                <a:cs typeface="+mn-cs"/>
              </a:rPr>
              <a:t>sexual orientation</a:t>
            </a:r>
            <a:r>
              <a:rPr lang="en-US" sz="1200" b="0" i="0" u="none" strike="noStrike"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is the direction of their emotional and erotic attraction toward members of the opposite sex, the same sex, or both sexes. </a:t>
            </a:r>
          </a:p>
          <a:p>
            <a:pPr marL="0" marR="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kern="1200" dirty="0">
                <a:solidFill>
                  <a:schemeClr val="tx1"/>
                </a:solidFill>
                <a:latin typeface="+mn-lt"/>
                <a:ea typeface="+mn-ea"/>
                <a:cs typeface="+mn-cs"/>
              </a:rPr>
              <a:t>These are important distinctions, and though we will not discuss each of these terms in detail, it is important to recognize that sex, gender, gender identity, and sexual orientation do not always correspond with one another. A person can be biologically male but have a female gender identity while being attracted to women, or any other combination of identities and orientations.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5</a:t>
            </a:fld>
            <a:endParaRPr lang="en-US"/>
          </a:p>
        </p:txBody>
      </p:sp>
    </p:spTree>
    <p:extLst>
      <p:ext uri="{BB962C8B-B14F-4D97-AF65-F5344CB8AC3E}">
        <p14:creationId xmlns:p14="http://schemas.microsoft.com/office/powerpoint/2010/main" val="162556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This slide introduces</a:t>
            </a:r>
            <a:r>
              <a:rPr lang="en-US" sz="1200" b="0" i="0" kern="1200" baseline="0" dirty="0">
                <a:solidFill>
                  <a:schemeClr val="tx1"/>
                </a:solidFill>
                <a:latin typeface="+mn-lt"/>
                <a:ea typeface="+mn-ea"/>
                <a:cs typeface="+mn-cs"/>
              </a:rPr>
              <a:t> and defines key concepts: cisgender, transgender, genderqueer or gender non-binary, genderfluid, agender and bigender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latin typeface="+mn-lt"/>
                <a:ea typeface="+mn-ea"/>
                <a:cs typeface="+mn-cs"/>
              </a:rPr>
              <a:t>Instructor’s note: </a:t>
            </a:r>
            <a:r>
              <a:rPr lang="en-US" sz="1200" b="0" i="0" kern="1200" baseline="0" dirty="0">
                <a:solidFill>
                  <a:schemeClr val="tx1"/>
                </a:solidFill>
                <a:latin typeface="+mn-lt"/>
                <a:ea typeface="+mn-ea"/>
                <a:cs typeface="+mn-cs"/>
              </a:rPr>
              <a:t>You should differentiate between the new terms being introduced at this point in the lecture: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r>
              <a:rPr lang="en-US" b="1" dirty="0"/>
              <a:t>Cisgender</a:t>
            </a:r>
            <a:r>
              <a:rPr lang="en-US" dirty="0"/>
              <a:t> - A term used to describe individuals whose gender matches their biological sex.</a:t>
            </a:r>
          </a:p>
          <a:p>
            <a:r>
              <a:rPr lang="en-US" b="1" dirty="0"/>
              <a:t>Transgender</a:t>
            </a:r>
            <a:r>
              <a:rPr lang="en-US" dirty="0"/>
              <a:t> - A term used to describe individuals whose gender does not match their biological sex.</a:t>
            </a:r>
          </a:p>
          <a:p>
            <a:r>
              <a:rPr lang="en-US" b="1" dirty="0"/>
              <a:t>Genderqueer or Gender Non-Binary </a:t>
            </a:r>
            <a:r>
              <a:rPr lang="en-US" dirty="0"/>
              <a:t>- An umbrella term used to describe a wide range of individuals who do not identify with and/or conform to the gender binary.</a:t>
            </a:r>
          </a:p>
          <a:p>
            <a:r>
              <a:rPr lang="en-US" b="1" dirty="0"/>
              <a:t>Genderfluid</a:t>
            </a:r>
            <a:r>
              <a:rPr lang="en-US" dirty="0"/>
              <a:t> - An individual who may identify as male, female, both, or neither at different times and in different circumstances.</a:t>
            </a:r>
          </a:p>
          <a:p>
            <a:r>
              <a:rPr lang="en-US" b="1" dirty="0"/>
              <a:t>Agender</a:t>
            </a:r>
            <a:r>
              <a:rPr lang="en-US" dirty="0"/>
              <a:t> - An individual who may have no gender or may describe themselves as having a neutral gender.</a:t>
            </a:r>
          </a:p>
          <a:p>
            <a:r>
              <a:rPr lang="en-US" b="1" i="0" dirty="0"/>
              <a:t>Bigender</a:t>
            </a:r>
            <a:r>
              <a:rPr lang="en-US" dirty="0"/>
              <a:t> - An individual who identifies as two genders.</a:t>
            </a:r>
          </a:p>
          <a:p>
            <a:endParaRPr lang="en-US" dirty="0"/>
          </a:p>
          <a:p>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6</a:t>
            </a:fld>
            <a:endParaRPr lang="en-US"/>
          </a:p>
        </p:txBody>
      </p:sp>
    </p:spTree>
    <p:extLst>
      <p:ext uri="{BB962C8B-B14F-4D97-AF65-F5344CB8AC3E}">
        <p14:creationId xmlns:p14="http://schemas.microsoft.com/office/powerpoint/2010/main" val="194134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a:t>
            </a:r>
            <a:r>
              <a:rPr lang="en-US" baseline="0" dirty="0"/>
              <a:t> to provide students with an overview of the material that will be covered during the lecture.</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7</a:t>
            </a:fld>
            <a:endParaRPr lang="en-US"/>
          </a:p>
        </p:txBody>
      </p:sp>
    </p:spTree>
    <p:extLst>
      <p:ext uri="{BB962C8B-B14F-4D97-AF65-F5344CB8AC3E}">
        <p14:creationId xmlns:p14="http://schemas.microsoft.com/office/powerpoint/2010/main" val="2839977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slide leads a discussion regarding</a:t>
            </a:r>
            <a:r>
              <a:rPr lang="en-US" sz="1200" b="0" i="0" kern="1200" baseline="0" dirty="0">
                <a:solidFill>
                  <a:schemeClr val="tx1"/>
                </a:solidFill>
                <a:latin typeface="+mn-lt"/>
                <a:ea typeface="+mn-ea"/>
                <a:cs typeface="+mn-cs"/>
              </a:rPr>
              <a:t> three different reasons gender differences are perceived to exist: </a:t>
            </a:r>
          </a:p>
          <a:p>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r>
              <a:rPr lang="en-US" sz="1200" b="1" i="0" kern="1200" baseline="0" dirty="0">
                <a:solidFill>
                  <a:schemeClr val="tx1"/>
                </a:solidFill>
                <a:latin typeface="+mn-lt"/>
                <a:ea typeface="+mn-ea"/>
                <a:cs typeface="+mn-cs"/>
              </a:rPr>
              <a:t>(Click) </a:t>
            </a:r>
            <a:r>
              <a:rPr lang="en-US" sz="1200" b="0" i="0" kern="1200" baseline="0" dirty="0">
                <a:solidFill>
                  <a:schemeClr val="tx1"/>
                </a:solidFill>
                <a:latin typeface="+mn-lt"/>
                <a:ea typeface="+mn-ea"/>
                <a:cs typeface="+mn-cs"/>
              </a:rPr>
              <a:t>They actually exist (actual gender differences: </a:t>
            </a:r>
            <a:r>
              <a:rPr lang="en-US" sz="1200" b="0" i="0" kern="1200" dirty="0">
                <a:solidFill>
                  <a:schemeClr val="tx1"/>
                </a:solidFill>
                <a:latin typeface="+mn-lt"/>
                <a:ea typeface="+mn-ea"/>
                <a:cs typeface="+mn-cs"/>
              </a:rPr>
              <a:t>i.e., men and women are actually different in some abilities) </a:t>
            </a:r>
          </a:p>
          <a:p>
            <a:pPr marL="0" indent="0">
              <a:buFont typeface="Wingdings" panose="05000000000000000000" pitchFamily="2" charset="2"/>
              <a:buNone/>
            </a:pPr>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r>
              <a:rPr lang="en-US" sz="1200" b="1" i="0" kern="1200" baseline="0" dirty="0">
                <a:solidFill>
                  <a:schemeClr val="tx1"/>
                </a:solidFill>
                <a:latin typeface="+mn-lt"/>
                <a:ea typeface="+mn-ea"/>
                <a:cs typeface="+mn-cs"/>
              </a:rPr>
              <a:t>(Click) </a:t>
            </a:r>
            <a:r>
              <a:rPr lang="en-US" sz="1200" b="0" i="0" kern="1200" baseline="0" dirty="0">
                <a:solidFill>
                  <a:schemeClr val="tx1"/>
                </a:solidFill>
                <a:latin typeface="+mn-lt"/>
                <a:ea typeface="+mn-ea"/>
                <a:cs typeface="+mn-cs"/>
              </a:rPr>
              <a:t>Gender roles </a:t>
            </a:r>
            <a:r>
              <a:rPr lang="en-US" sz="1200" b="0" i="0" kern="1200" dirty="0">
                <a:solidFill>
                  <a:schemeClr val="tx1"/>
                </a:solidFill>
                <a:latin typeface="+mn-lt"/>
                <a:ea typeface="+mn-ea"/>
                <a:cs typeface="+mn-cs"/>
              </a:rPr>
              <a:t>(i.e., differences in how men and women are supposed to act)</a:t>
            </a:r>
            <a:r>
              <a:rPr lang="en-US" sz="1200" b="0" i="0" kern="1200" baseline="0" dirty="0">
                <a:solidFill>
                  <a:schemeClr val="tx1"/>
                </a:solidFill>
                <a:latin typeface="+mn-lt"/>
                <a:ea typeface="+mn-ea"/>
                <a:cs typeface="+mn-cs"/>
              </a:rPr>
              <a:t> </a:t>
            </a:r>
          </a:p>
          <a:p>
            <a:pPr marL="0" indent="0">
              <a:buFont typeface="Wingdings" panose="05000000000000000000" pitchFamily="2" charset="2"/>
              <a:buNone/>
            </a:pPr>
            <a:endParaRPr lang="en-US" sz="1200" b="0" i="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1" i="0" kern="1200" baseline="0" dirty="0">
                <a:solidFill>
                  <a:schemeClr val="tx1"/>
                </a:solidFill>
                <a:latin typeface="+mn-lt"/>
                <a:ea typeface="+mn-ea"/>
                <a:cs typeface="+mn-cs"/>
              </a:rPr>
              <a:t>(Click) </a:t>
            </a:r>
            <a:r>
              <a:rPr lang="en-US" sz="1200" b="0" i="0" kern="1200" baseline="0" dirty="0">
                <a:solidFill>
                  <a:schemeClr val="tx1"/>
                </a:solidFill>
                <a:latin typeface="+mn-lt"/>
                <a:ea typeface="+mn-ea"/>
                <a:cs typeface="+mn-cs"/>
              </a:rPr>
              <a:t>Gender stereotypes </a:t>
            </a:r>
            <a:r>
              <a:rPr lang="en-US" sz="1200" b="0" i="0" kern="1200" dirty="0">
                <a:solidFill>
                  <a:schemeClr val="tx1"/>
                </a:solidFill>
                <a:latin typeface="+mn-lt"/>
                <a:ea typeface="+mn-ea"/>
                <a:cs typeface="+mn-cs"/>
              </a:rPr>
              <a:t>(i.e., differences in how we </a:t>
            </a:r>
            <a:r>
              <a:rPr lang="en-US" sz="1200" b="0" i="1" kern="1200" dirty="0">
                <a:solidFill>
                  <a:schemeClr val="tx1"/>
                </a:solidFill>
                <a:latin typeface="+mn-lt"/>
                <a:ea typeface="+mn-ea"/>
                <a:cs typeface="+mn-cs"/>
              </a:rPr>
              <a:t>think</a:t>
            </a:r>
            <a:r>
              <a:rPr lang="en-US" sz="1200" b="0" i="0" kern="1200" dirty="0">
                <a:solidFill>
                  <a:schemeClr val="tx1"/>
                </a:solidFill>
                <a:latin typeface="+mn-lt"/>
                <a:ea typeface="+mn-ea"/>
                <a:cs typeface="+mn-cs"/>
              </a:rPr>
              <a:t> men and women are) Sometimes gender stereotypes and gender roles reflect actual gender differences, but sometimes they do not.</a:t>
            </a:r>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r>
              <a:rPr lang="en-US" sz="1200" b="1" i="0" kern="1200" baseline="0" dirty="0">
                <a:solidFill>
                  <a:schemeClr val="tx1"/>
                </a:solidFill>
                <a:latin typeface="+mn-lt"/>
                <a:ea typeface="+mn-ea"/>
                <a:cs typeface="+mn-cs"/>
              </a:rPr>
              <a:t>Instructor’s note: </a:t>
            </a:r>
            <a:r>
              <a:rPr lang="en-US" sz="1200" b="0" i="0" kern="1200" baseline="0" dirty="0">
                <a:solidFill>
                  <a:schemeClr val="tx1"/>
                </a:solidFill>
                <a:latin typeface="+mn-lt"/>
                <a:ea typeface="+mn-ea"/>
                <a:cs typeface="+mn-cs"/>
              </a:rPr>
              <a:t>Students often have a difficult time understanding the difference between gender roles and gender stereotypes.  Students report that it is helpful to conceptualize gender roles as the manifestation of gender stereotypes. Essentially, gender roles refer to how things are, which are influenced by how we think things should be (i.e., gender stereotypes.) </a:t>
            </a:r>
          </a:p>
          <a:p>
            <a:pPr marL="0" indent="0">
              <a:buFont typeface="Wingdings" panose="05000000000000000000" pitchFamily="2" charset="2"/>
              <a:buNone/>
            </a:pPr>
            <a:endParaRPr lang="en-US" sz="1200" b="0" i="0" kern="1200" baseline="0" dirty="0">
              <a:solidFill>
                <a:schemeClr val="tx1"/>
              </a:solidFill>
              <a:latin typeface="+mn-lt"/>
              <a:ea typeface="+mn-ea"/>
              <a:cs typeface="+mn-cs"/>
            </a:endParaRPr>
          </a:p>
          <a:p>
            <a:pPr marL="0" indent="0">
              <a:buFont typeface="Wingdings" panose="05000000000000000000" pitchFamily="2" charset="2"/>
              <a:buNone/>
            </a:pPr>
            <a:r>
              <a:rPr lang="en-US" sz="1200" b="1" i="0" kern="1200" baseline="0" dirty="0">
                <a:solidFill>
                  <a:schemeClr val="tx1"/>
                </a:solidFill>
                <a:latin typeface="+mn-lt"/>
                <a:ea typeface="+mn-ea"/>
                <a:cs typeface="+mn-cs"/>
              </a:rPr>
              <a:t>Discussion question: </a:t>
            </a:r>
            <a:r>
              <a:rPr lang="en-US" sz="1200" b="0" i="0" kern="1200" baseline="0" dirty="0">
                <a:solidFill>
                  <a:schemeClr val="tx1"/>
                </a:solidFill>
                <a:latin typeface="+mn-lt"/>
                <a:ea typeface="+mn-ea"/>
                <a:cs typeface="+mn-cs"/>
              </a:rPr>
              <a:t>When have you experienced or witnessed gender stereotypes affecting gender roles? </a:t>
            </a:r>
          </a:p>
        </p:txBody>
      </p:sp>
      <p:sp>
        <p:nvSpPr>
          <p:cNvPr id="4" name="Slide Number Placeholder 3"/>
          <p:cNvSpPr>
            <a:spLocks noGrp="1"/>
          </p:cNvSpPr>
          <p:nvPr>
            <p:ph type="sldNum" sz="quarter" idx="10"/>
          </p:nvPr>
        </p:nvSpPr>
        <p:spPr/>
        <p:txBody>
          <a:bodyPr/>
          <a:lstStyle/>
          <a:p>
            <a:fld id="{5C0781E1-C3E1-0B44-9A5E-93C90FDA24C7}" type="slidenum">
              <a:rPr lang="en-US" smtClean="0"/>
              <a:pPr/>
              <a:t>8</a:t>
            </a:fld>
            <a:endParaRPr lang="en-US"/>
          </a:p>
        </p:txBody>
      </p:sp>
    </p:spTree>
    <p:extLst>
      <p:ext uri="{BB962C8B-B14F-4D97-AF65-F5344CB8AC3E}">
        <p14:creationId xmlns:p14="http://schemas.microsoft.com/office/powerpoint/2010/main" val="167105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i="0" kern="1200" dirty="0">
                <a:solidFill>
                  <a:schemeClr val="tx1"/>
                </a:solidFill>
                <a:latin typeface="+mn-lt"/>
                <a:ea typeface="+mn-ea"/>
                <a:cs typeface="+mn-cs"/>
              </a:rPr>
              <a:t>This slide leads a discussion regarding a</a:t>
            </a:r>
            <a:r>
              <a:rPr lang="en-US" sz="1200" b="0" i="0" kern="1200" baseline="0" dirty="0">
                <a:solidFill>
                  <a:schemeClr val="tx1"/>
                </a:solidFill>
                <a:latin typeface="+mn-lt"/>
                <a:ea typeface="+mn-ea"/>
                <a:cs typeface="+mn-cs"/>
              </a:rPr>
              <a:t> few actual gender differences that are frequently found within the literature.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a:t>
            </a:r>
            <a:r>
              <a:rPr lang="en-US" sz="1200" b="0" i="0" kern="1200" baseline="0" dirty="0">
                <a:solidFill>
                  <a:schemeClr val="tx1"/>
                </a:solidFill>
                <a:latin typeface="+mn-lt"/>
                <a:ea typeface="+mn-ea"/>
                <a:cs typeface="+mn-cs"/>
              </a:rPr>
              <a:t> What kinds of behaviors do you tend to attribute to girls?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Answers:</a:t>
            </a:r>
          </a:p>
          <a:p>
            <a:r>
              <a:rPr lang="en-US" sz="1200" b="1" i="0" kern="1200" baseline="0" dirty="0">
                <a:solidFill>
                  <a:schemeClr val="tx1"/>
                </a:solidFill>
                <a:latin typeface="+mn-lt"/>
                <a:ea typeface="+mn-ea"/>
                <a:cs typeface="+mn-cs"/>
              </a:rPr>
              <a:t>(Click) </a:t>
            </a:r>
            <a:r>
              <a:rPr lang="en-US" dirty="0"/>
              <a:t>Agree with person they are talking to</a:t>
            </a:r>
          </a:p>
          <a:p>
            <a:endParaRPr lang="en-US" dirty="0"/>
          </a:p>
          <a:p>
            <a:r>
              <a:rPr lang="en-US" b="1" dirty="0"/>
              <a:t>(Click)</a:t>
            </a:r>
            <a:r>
              <a:rPr lang="en-US" b="1" baseline="0" dirty="0"/>
              <a:t> </a:t>
            </a:r>
            <a:r>
              <a:rPr lang="en-US" dirty="0"/>
              <a:t>Offer praise</a:t>
            </a:r>
          </a:p>
          <a:p>
            <a:endParaRPr lang="en-US" dirty="0"/>
          </a:p>
          <a:p>
            <a:r>
              <a:rPr lang="en-US" b="1" dirty="0"/>
              <a:t>(Click) </a:t>
            </a:r>
            <a:r>
              <a:rPr lang="en-US" dirty="0"/>
              <a:t>Elaborate on other’s comments</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Discussion question: </a:t>
            </a:r>
            <a:r>
              <a:rPr lang="en-US" sz="1200" b="0" i="0" kern="1200" baseline="0" dirty="0">
                <a:solidFill>
                  <a:schemeClr val="tx1"/>
                </a:solidFill>
                <a:latin typeface="+mn-lt"/>
                <a:ea typeface="+mn-ea"/>
                <a:cs typeface="+mn-cs"/>
              </a:rPr>
              <a:t>What behaviors do you tend to associate with boys? </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(Click)</a:t>
            </a:r>
            <a:r>
              <a:rPr lang="en-US" sz="1200" b="0" i="0" kern="1200" baseline="0" dirty="0">
                <a:solidFill>
                  <a:schemeClr val="tx1"/>
                </a:solidFill>
                <a:latin typeface="+mn-lt"/>
                <a:ea typeface="+mn-ea"/>
                <a:cs typeface="+mn-cs"/>
              </a:rPr>
              <a:t> Assert their opinions</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(Click) </a:t>
            </a:r>
            <a:r>
              <a:rPr lang="en-US" sz="1200" b="0" i="0" kern="1200" baseline="0" dirty="0">
                <a:solidFill>
                  <a:schemeClr val="tx1"/>
                </a:solidFill>
                <a:latin typeface="+mn-lt"/>
                <a:ea typeface="+mn-ea"/>
                <a:cs typeface="+mn-cs"/>
              </a:rPr>
              <a:t>Offer criticism</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(Click) </a:t>
            </a:r>
            <a:r>
              <a:rPr lang="en-US" sz="1200" b="0" i="0" kern="1200" baseline="0" dirty="0">
                <a:solidFill>
                  <a:schemeClr val="tx1"/>
                </a:solidFill>
                <a:latin typeface="+mn-lt"/>
                <a:ea typeface="+mn-ea"/>
                <a:cs typeface="+mn-cs"/>
              </a:rPr>
              <a:t>Engage in aggression</a:t>
            </a:r>
          </a:p>
          <a:p>
            <a:endParaRPr lang="en-US" sz="1200" b="0" i="0" kern="1200" baseline="0" dirty="0">
              <a:solidFill>
                <a:schemeClr val="tx1"/>
              </a:solidFill>
              <a:latin typeface="+mn-lt"/>
              <a:ea typeface="+mn-ea"/>
              <a:cs typeface="+mn-cs"/>
            </a:endParaRPr>
          </a:p>
          <a:p>
            <a:r>
              <a:rPr lang="en-US" sz="1200" b="1" i="0" kern="1200" baseline="0" dirty="0">
                <a:solidFill>
                  <a:schemeClr val="tx1"/>
                </a:solidFill>
                <a:latin typeface="+mn-lt"/>
                <a:ea typeface="+mn-ea"/>
                <a:cs typeface="+mn-cs"/>
              </a:rPr>
              <a:t>Instructor’s note: </a:t>
            </a:r>
            <a:r>
              <a:rPr lang="en-US" sz="1200" b="0" i="0" kern="1200" baseline="0" dirty="0">
                <a:solidFill>
                  <a:schemeClr val="tx1"/>
                </a:solidFill>
                <a:latin typeface="+mn-lt"/>
                <a:ea typeface="+mn-ea"/>
                <a:cs typeface="+mn-cs"/>
              </a:rPr>
              <a:t>When leading this discussion, you may choose to ask students the following questions: </a:t>
            </a:r>
          </a:p>
          <a:p>
            <a:pPr marL="171450" indent="-171450">
              <a:buFont typeface="Wingdings" panose="05000000000000000000" pitchFamily="2" charset="2"/>
              <a:buChar char="§"/>
            </a:pPr>
            <a:r>
              <a:rPr lang="en-US" sz="1200" b="0" i="0" kern="1200" baseline="0" dirty="0">
                <a:solidFill>
                  <a:schemeClr val="tx1"/>
                </a:solidFill>
                <a:latin typeface="+mn-lt"/>
                <a:ea typeface="+mn-ea"/>
                <a:cs typeface="+mn-cs"/>
              </a:rPr>
              <a:t>Do you agree with these gender differences?  </a:t>
            </a:r>
          </a:p>
          <a:p>
            <a:pPr marL="171450" indent="-171450">
              <a:buFont typeface="Wingdings" panose="05000000000000000000" pitchFamily="2" charset="2"/>
              <a:buChar char="§"/>
            </a:pPr>
            <a:r>
              <a:rPr lang="en-US" sz="1200" b="0" i="0" kern="1200" baseline="0" dirty="0">
                <a:solidFill>
                  <a:schemeClr val="tx1"/>
                </a:solidFill>
                <a:latin typeface="+mn-lt"/>
                <a:ea typeface="+mn-ea"/>
                <a:cs typeface="+mn-cs"/>
              </a:rPr>
              <a:t>Have these proven true in your own experiences?  </a:t>
            </a:r>
          </a:p>
          <a:p>
            <a:pPr marL="171450" indent="-171450">
              <a:buFont typeface="Wingdings" panose="05000000000000000000" pitchFamily="2" charset="2"/>
              <a:buChar char="§"/>
            </a:pPr>
            <a:r>
              <a:rPr lang="en-US" sz="1200" b="0" i="0" kern="1200" baseline="0" dirty="0">
                <a:solidFill>
                  <a:schemeClr val="tx1"/>
                </a:solidFill>
                <a:latin typeface="+mn-lt"/>
                <a:ea typeface="+mn-ea"/>
                <a:cs typeface="+mn-cs"/>
              </a:rPr>
              <a:t>Can you think of specific examples of times when you have noticed these gender differences (within others and/or yourselves)? </a:t>
            </a:r>
          </a:p>
          <a:p>
            <a:pPr marL="171450" indent="-171450">
              <a:buFont typeface="Wingdings" panose="05000000000000000000" pitchFamily="2" charset="2"/>
              <a:buChar char="§"/>
            </a:pPr>
            <a:r>
              <a:rPr lang="en-US" sz="1200" b="0" i="0" kern="1200" baseline="0" dirty="0">
                <a:solidFill>
                  <a:schemeClr val="tx1"/>
                </a:solidFill>
                <a:latin typeface="+mn-lt"/>
                <a:ea typeface="+mn-ea"/>
                <a:cs typeface="+mn-cs"/>
              </a:rPr>
              <a:t>Have you noticed yourselves or others behaving contradictory to these aforementioned gender differences?</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Explanation:</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What are actual gender differences?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In terms of language and language skills, girls develop language skills earlier and know more words than boys; this does not, however, translate into long-term differences.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In terms of temperament, boys are slightly less able to suppress inappropriate responses and slightly more likely to blurt things out than girls (</a:t>
            </a:r>
            <a:r>
              <a:rPr lang="en-US" sz="1200" b="0" i="0" u="none" strike="noStrike" kern="1200" dirty="0">
                <a:solidFill>
                  <a:schemeClr val="tx1"/>
                </a:solidFill>
                <a:latin typeface="+mn-lt"/>
                <a:ea typeface="+mn-ea"/>
                <a:cs typeface="+mn-cs"/>
              </a:rPr>
              <a:t>Else-Quest, Hyde, Goldsmith, &amp; Van </a:t>
            </a:r>
            <a:r>
              <a:rPr lang="en-US" sz="1200" b="0" i="0" u="none" strike="noStrike" kern="1200" dirty="0" err="1">
                <a:solidFill>
                  <a:schemeClr val="tx1"/>
                </a:solidFill>
                <a:latin typeface="+mn-lt"/>
                <a:ea typeface="+mn-ea"/>
                <a:cs typeface="+mn-cs"/>
              </a:rPr>
              <a:t>Hulle</a:t>
            </a:r>
            <a:r>
              <a:rPr lang="en-US" sz="1200" b="0" i="0" u="none" strike="noStrike" kern="1200" dirty="0">
                <a:solidFill>
                  <a:schemeClr val="tx1"/>
                </a:solidFill>
                <a:latin typeface="+mn-lt"/>
                <a:ea typeface="+mn-ea"/>
                <a:cs typeface="+mn-cs"/>
              </a:rPr>
              <a:t>, 2006</a:t>
            </a:r>
            <a:r>
              <a:rPr lang="en-US" sz="1200" b="0" i="0" kern="1200" dirty="0">
                <a:solidFill>
                  <a:schemeClr val="tx1"/>
                </a:solidFill>
                <a:latin typeface="+mn-lt"/>
                <a:ea typeface="+mn-ea"/>
                <a:cs typeface="+mn-cs"/>
              </a:rPr>
              <a:t>).</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With respect to aggression, boys exhibit higher rates of unprovoked physical aggression than girls, but no difference in provoked aggression. (</a:t>
            </a:r>
            <a:r>
              <a:rPr lang="en-US" sz="1200" b="0" i="0" u="none" strike="noStrike" kern="1200" dirty="0">
                <a:solidFill>
                  <a:schemeClr val="tx1"/>
                </a:solidFill>
                <a:latin typeface="+mn-lt"/>
                <a:ea typeface="+mn-ea"/>
                <a:cs typeface="+mn-cs"/>
              </a:rPr>
              <a:t>Hyde, 2005</a:t>
            </a:r>
            <a:r>
              <a:rPr lang="en-US" sz="1200" b="0" i="0" kern="1200" dirty="0">
                <a:solidFill>
                  <a:schemeClr val="tx1"/>
                </a:solidFill>
                <a:latin typeface="+mn-lt"/>
                <a:ea typeface="+mn-ea"/>
                <a:cs typeface="+mn-cs"/>
              </a:rPr>
              <a:t>). </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Some of the biggest differences involve the play styles of children. Boys frequently play organized rough-and-tumble games in large groups, while girls often play less physical activities in much smaller groups (</a:t>
            </a:r>
            <a:r>
              <a:rPr lang="en-US" sz="1200" b="0" i="0" u="none" strike="noStrike" kern="1200" dirty="0" err="1">
                <a:solidFill>
                  <a:schemeClr val="tx1"/>
                </a:solidFill>
                <a:latin typeface="+mn-lt"/>
                <a:ea typeface="+mn-ea"/>
                <a:cs typeface="+mn-cs"/>
              </a:rPr>
              <a:t>Maccoby</a:t>
            </a:r>
            <a:r>
              <a:rPr lang="en-US" sz="1200" b="0" i="0" u="none" strike="noStrike" kern="1200" dirty="0">
                <a:solidFill>
                  <a:schemeClr val="tx1"/>
                </a:solidFill>
                <a:latin typeface="+mn-lt"/>
                <a:ea typeface="+mn-ea"/>
                <a:cs typeface="+mn-cs"/>
              </a:rPr>
              <a:t>, 1998</a:t>
            </a:r>
            <a:r>
              <a:rPr lang="en-US" sz="1200" b="0" i="0" kern="1200" dirty="0">
                <a:solidFill>
                  <a:schemeClr val="tx1"/>
                </a:solidFill>
                <a:latin typeface="+mn-lt"/>
                <a:ea typeface="+mn-ea"/>
                <a:cs typeface="+mn-cs"/>
              </a:rPr>
              <a:t>).</a:t>
            </a:r>
          </a:p>
          <a:p>
            <a:pPr marL="171450" indent="-171450">
              <a:buFont typeface="Wingdings" panose="05000000000000000000" pitchFamily="2" charset="2"/>
              <a:buChar char="§"/>
            </a:pPr>
            <a:r>
              <a:rPr lang="en-US" sz="1200" b="0" i="0" kern="1200" dirty="0">
                <a:solidFill>
                  <a:schemeClr val="tx1"/>
                </a:solidFill>
                <a:latin typeface="+mn-lt"/>
                <a:ea typeface="+mn-ea"/>
                <a:cs typeface="+mn-cs"/>
              </a:rPr>
              <a:t>There are also differences in the rates of depression, with girls much more likely than boys to be depressed after puberty. After puberty, girls are also more likely to be unhappy with their bodies than boys.</a:t>
            </a:r>
            <a:endParaRPr lang="en-US" dirty="0"/>
          </a:p>
        </p:txBody>
      </p:sp>
      <p:sp>
        <p:nvSpPr>
          <p:cNvPr id="4" name="Slide Number Placeholder 3"/>
          <p:cNvSpPr>
            <a:spLocks noGrp="1"/>
          </p:cNvSpPr>
          <p:nvPr>
            <p:ph type="sldNum" sz="quarter" idx="10"/>
          </p:nvPr>
        </p:nvSpPr>
        <p:spPr/>
        <p:txBody>
          <a:bodyPr/>
          <a:lstStyle/>
          <a:p>
            <a:fld id="{5C0781E1-C3E1-0B44-9A5E-93C90FDA24C7}" type="slidenum">
              <a:rPr lang="en-US" smtClean="0"/>
              <a:pPr/>
              <a:t>9</a:t>
            </a:fld>
            <a:endParaRPr lang="en-US"/>
          </a:p>
        </p:txBody>
      </p:sp>
    </p:spTree>
    <p:extLst>
      <p:ext uri="{BB962C8B-B14F-4D97-AF65-F5344CB8AC3E}">
        <p14:creationId xmlns:p14="http://schemas.microsoft.com/office/powerpoint/2010/main" val="387369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216DE7-EF29-C44F-8438-49376338BABE}"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51728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216DE7-EF29-C44F-8438-49376338BABE}"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57575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216DE7-EF29-C44F-8438-49376338BABE}"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77678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216DE7-EF29-C44F-8438-49376338BABE}"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81613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16DE7-EF29-C44F-8438-49376338BABE}"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3093187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216DE7-EF29-C44F-8438-49376338BABE}"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51249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216DE7-EF29-C44F-8438-49376338BABE}" type="datetimeFigureOut">
              <a:rPr lang="en-US" smtClean="0"/>
              <a:pPr/>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97565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216DE7-EF29-C44F-8438-49376338BABE}" type="datetimeFigureOut">
              <a:rPr lang="en-US" smtClean="0"/>
              <a:pPr/>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388261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16DE7-EF29-C44F-8438-49376338BABE}"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100619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16DE7-EF29-C44F-8438-49376338BABE}"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00377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16DE7-EF29-C44F-8438-49376338BABE}"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E2526-CBC5-4F4A-AD13-E1BB9B1A9AAC}" type="slidenum">
              <a:rPr lang="en-US" smtClean="0"/>
              <a:pPr/>
              <a:t>‹#›</a:t>
            </a:fld>
            <a:endParaRPr lang="en-US"/>
          </a:p>
        </p:txBody>
      </p:sp>
    </p:spTree>
    <p:extLst>
      <p:ext uri="{BB962C8B-B14F-4D97-AF65-F5344CB8AC3E}">
        <p14:creationId xmlns:p14="http://schemas.microsoft.com/office/powerpoint/2010/main" val="269366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16DE7-EF29-C44F-8438-49376338BABE}" type="datetimeFigureOut">
              <a:rPr lang="en-US" smtClean="0"/>
              <a:pPr/>
              <a:t>12/4/2019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E2526-CBC5-4F4A-AD13-E1BB9B1A9AAC}" type="slidenum">
              <a:rPr lang="en-US" smtClean="0"/>
              <a:pPr/>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85875" y="299891"/>
            <a:ext cx="400925" cy="546247"/>
          </a:xfrm>
          <a:prstGeom prst="rect">
            <a:avLst/>
          </a:prstGeom>
          <a:noFill/>
        </p:spPr>
      </p:pic>
    </p:spTree>
    <p:extLst>
      <p:ext uri="{BB962C8B-B14F-4D97-AF65-F5344CB8AC3E}">
        <p14:creationId xmlns:p14="http://schemas.microsoft.com/office/powerpoint/2010/main" val="4238066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00145"/>
            <a:ext cx="7772400" cy="1470025"/>
          </a:xfrm>
        </p:spPr>
        <p:txBody>
          <a:bodyPr/>
          <a:lstStyle/>
          <a:p>
            <a:r>
              <a:rPr lang="en-US" b="1" dirty="0"/>
              <a:t>Gender</a:t>
            </a:r>
          </a:p>
        </p:txBody>
      </p:sp>
      <p:sp>
        <p:nvSpPr>
          <p:cNvPr id="3" name="Subtitle 2"/>
          <p:cNvSpPr>
            <a:spLocks noGrp="1"/>
          </p:cNvSpPr>
          <p:nvPr>
            <p:ph type="subTitle" idx="1"/>
          </p:nvPr>
        </p:nvSpPr>
        <p:spPr>
          <a:xfrm>
            <a:off x="1371600" y="4831080"/>
            <a:ext cx="6400800" cy="1752600"/>
          </a:xfrm>
        </p:spPr>
        <p:txBody>
          <a:bodyPr/>
          <a:lstStyle/>
          <a:p>
            <a:r>
              <a:rPr lang="en-US"/>
              <a:t>[Instructor Name</a:t>
            </a:r>
            <a:r>
              <a:rPr lang="en-US" dirty="0"/>
              <a:t>]</a:t>
            </a:r>
          </a:p>
          <a:p>
            <a:r>
              <a:rPr lang="en-US" dirty="0"/>
              <a:t>[Class and Section Number]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080" y="431185"/>
            <a:ext cx="4876800" cy="35385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94" y="6274980"/>
            <a:ext cx="1227411" cy="429442"/>
          </a:xfrm>
          <a:prstGeom prst="rect">
            <a:avLst/>
          </a:prstGeom>
        </p:spPr>
      </p:pic>
    </p:spTree>
    <p:extLst>
      <p:ext uri="{BB962C8B-B14F-4D97-AF65-F5344CB8AC3E}">
        <p14:creationId xmlns:p14="http://schemas.microsoft.com/office/powerpoint/2010/main" val="294677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Differences</a:t>
            </a:r>
          </a:p>
        </p:txBody>
      </p:sp>
      <p:pic>
        <p:nvPicPr>
          <p:cNvPr id="7170" name="Picture 2" descr="http://nobaproject.com/images/shared/images/000/000/109/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724" y="1731829"/>
            <a:ext cx="6374551" cy="450999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487"/>
            <a:ext cx="8229600" cy="1143000"/>
          </a:xfrm>
        </p:spPr>
        <p:txBody>
          <a:bodyPr/>
          <a:lstStyle/>
          <a:p>
            <a:pPr algn="l"/>
            <a:r>
              <a:rPr lang="en-US" b="1" dirty="0"/>
              <a:t>PART 2: GENDER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2027" y="1313043"/>
            <a:ext cx="3579945" cy="3632702"/>
          </a:xfrm>
        </p:spPr>
      </p:pic>
    </p:spTree>
    <p:extLst>
      <p:ext uri="{BB962C8B-B14F-4D97-AF65-F5344CB8AC3E}">
        <p14:creationId xmlns:p14="http://schemas.microsoft.com/office/powerpoint/2010/main" val="367662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Overview</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 to Terminology</a:t>
            </a:r>
          </a:p>
          <a:p>
            <a:r>
              <a:rPr lang="en-US" dirty="0">
                <a:solidFill>
                  <a:schemeClr val="bg1">
                    <a:lumMod val="75000"/>
                  </a:schemeClr>
                </a:solidFill>
              </a:rPr>
              <a:t>Gender Differences	</a:t>
            </a:r>
          </a:p>
          <a:p>
            <a:r>
              <a:rPr lang="en-US" b="1" dirty="0"/>
              <a:t>Gender Roles</a:t>
            </a:r>
          </a:p>
          <a:p>
            <a:r>
              <a:rPr lang="en-US" dirty="0">
                <a:solidFill>
                  <a:schemeClr val="bg1">
                    <a:lumMod val="75000"/>
                  </a:schemeClr>
                </a:solidFill>
              </a:rPr>
              <a:t>Gender Sexism and Socialization</a:t>
            </a:r>
          </a:p>
        </p:txBody>
      </p:sp>
    </p:spTree>
    <p:extLst>
      <p:ext uri="{BB962C8B-B14F-4D97-AF65-F5344CB8AC3E}">
        <p14:creationId xmlns:p14="http://schemas.microsoft.com/office/powerpoint/2010/main" val="1182854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Roles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88" y="1837182"/>
            <a:ext cx="8497824" cy="370179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Roles</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rgbClr val="FF0000"/>
                </a:solidFill>
              </a:rPr>
              <a:t>Developmental Intergroup Theory </a:t>
            </a:r>
            <a:r>
              <a:rPr lang="en-US" dirty="0">
                <a:solidFill>
                  <a:srgbClr val="FF0000"/>
                </a:solidFill>
              </a:rPr>
              <a:t>-</a:t>
            </a:r>
            <a:r>
              <a:rPr lang="en-US" dirty="0"/>
              <a:t> Adults’ heavy focus on gender leads children to:</a:t>
            </a:r>
          </a:p>
          <a:p>
            <a:pPr marL="0" indent="0">
              <a:buNone/>
            </a:pPr>
            <a:r>
              <a:rPr lang="en-US" dirty="0"/>
              <a:t> </a:t>
            </a:r>
          </a:p>
          <a:p>
            <a:pPr lvl="1">
              <a:buFont typeface="Wingdings" panose="05000000000000000000" pitchFamily="2" charset="2"/>
              <a:buChar char="§"/>
            </a:pPr>
            <a:r>
              <a:rPr lang="en-US" dirty="0"/>
              <a:t>Use gender as a key source of information about themselves and others</a:t>
            </a:r>
          </a:p>
          <a:p>
            <a:pPr marL="457200" lvl="1" indent="0">
              <a:buNone/>
            </a:pPr>
            <a:endParaRPr lang="en-US" dirty="0"/>
          </a:p>
          <a:p>
            <a:pPr lvl="1">
              <a:buFont typeface="Wingdings" panose="05000000000000000000" pitchFamily="2" charset="2"/>
              <a:buChar char="§"/>
            </a:pPr>
            <a:r>
              <a:rPr lang="en-US" dirty="0"/>
              <a:t>Seek out any possible gender differences</a:t>
            </a:r>
          </a:p>
          <a:p>
            <a:pPr marL="457200" lvl="1" indent="0">
              <a:buNone/>
            </a:pPr>
            <a:endParaRPr lang="en-US" dirty="0"/>
          </a:p>
          <a:p>
            <a:pPr lvl="1">
              <a:buFont typeface="Wingdings" panose="05000000000000000000" pitchFamily="2" charset="2"/>
              <a:buChar char="§"/>
            </a:pPr>
            <a:r>
              <a:rPr lang="en-US" dirty="0"/>
              <a:t> Form rigid stereotypes based on gender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Roles</a:t>
            </a:r>
          </a:p>
        </p:txBody>
      </p:sp>
      <p:sp>
        <p:nvSpPr>
          <p:cNvPr id="3" name="Content Placeholder 2"/>
          <p:cNvSpPr>
            <a:spLocks noGrp="1"/>
          </p:cNvSpPr>
          <p:nvPr>
            <p:ph idx="1"/>
          </p:nvPr>
        </p:nvSpPr>
        <p:spPr/>
        <p:txBody>
          <a:bodyPr>
            <a:normAutofit/>
          </a:bodyPr>
          <a:lstStyle/>
          <a:p>
            <a:pPr marL="0" indent="0">
              <a:buNone/>
            </a:pPr>
            <a:r>
              <a:rPr lang="en-US" sz="2800" b="1" dirty="0">
                <a:solidFill>
                  <a:srgbClr val="FF0000"/>
                </a:solidFill>
              </a:rPr>
              <a:t>Gender Schema Theory - </a:t>
            </a:r>
            <a:r>
              <a:rPr lang="en-US" sz="2800" dirty="0"/>
              <a:t>Children actively organize others’ behavior, activities, and attributes into gender categories, which are known as</a:t>
            </a:r>
            <a:r>
              <a:rPr lang="en-US" sz="2800" dirty="0">
                <a:solidFill>
                  <a:srgbClr val="FF0000"/>
                </a:solidFill>
              </a:rPr>
              <a:t> </a:t>
            </a:r>
            <a:r>
              <a:rPr lang="en-US" sz="2800" b="1" dirty="0"/>
              <a:t>schemas</a:t>
            </a:r>
          </a:p>
        </p:txBody>
      </p:sp>
      <p:pic>
        <p:nvPicPr>
          <p:cNvPr id="108546" name="Picture 2" descr="http://nobaproject.com/images/shared/images/000/000/348/original.jpg"/>
          <p:cNvPicPr>
            <a:picLocks noChangeAspect="1" noChangeArrowheads="1"/>
          </p:cNvPicPr>
          <p:nvPr/>
        </p:nvPicPr>
        <p:blipFill>
          <a:blip r:embed="rId3"/>
          <a:srcRect/>
          <a:stretch>
            <a:fillRect/>
          </a:stretch>
        </p:blipFill>
        <p:spPr bwMode="auto">
          <a:xfrm>
            <a:off x="2335226" y="3139440"/>
            <a:ext cx="4455804" cy="334185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Roles</a:t>
            </a:r>
          </a:p>
        </p:txBody>
      </p:sp>
      <p:sp>
        <p:nvSpPr>
          <p:cNvPr id="3" name="Content Placeholder 2"/>
          <p:cNvSpPr>
            <a:spLocks noGrp="1"/>
          </p:cNvSpPr>
          <p:nvPr>
            <p:ph idx="1"/>
          </p:nvPr>
        </p:nvSpPr>
        <p:spPr/>
        <p:txBody>
          <a:bodyPr/>
          <a:lstStyle/>
          <a:p>
            <a:pPr marL="0" indent="0">
              <a:buNone/>
            </a:pPr>
            <a:r>
              <a:rPr lang="en-US" b="1" dirty="0">
                <a:solidFill>
                  <a:srgbClr val="FF0000"/>
                </a:solidFill>
              </a:rPr>
              <a:t>Social Learning Theory - </a:t>
            </a:r>
            <a:r>
              <a:rPr lang="en-US" dirty="0"/>
              <a:t>Gender roles are learned through reinforcement, punishment, and modeling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865" y="3219836"/>
            <a:ext cx="4532935" cy="3204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Overview</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 to Terminology</a:t>
            </a:r>
          </a:p>
          <a:p>
            <a:r>
              <a:rPr lang="en-US" dirty="0">
                <a:solidFill>
                  <a:schemeClr val="bg1">
                    <a:lumMod val="75000"/>
                  </a:schemeClr>
                </a:solidFill>
              </a:rPr>
              <a:t>Gender Differences	</a:t>
            </a:r>
          </a:p>
          <a:p>
            <a:r>
              <a:rPr lang="en-US" dirty="0">
                <a:solidFill>
                  <a:schemeClr val="bg1">
                    <a:lumMod val="75000"/>
                  </a:schemeClr>
                </a:solidFill>
              </a:rPr>
              <a:t>Gender Roles</a:t>
            </a:r>
          </a:p>
          <a:p>
            <a:r>
              <a:rPr lang="en-US" b="1" dirty="0"/>
              <a:t>Gender Sexism and Socialization</a:t>
            </a:r>
          </a:p>
        </p:txBody>
      </p:sp>
    </p:spTree>
    <p:extLst>
      <p:ext uri="{BB962C8B-B14F-4D97-AF65-F5344CB8AC3E}">
        <p14:creationId xmlns:p14="http://schemas.microsoft.com/office/powerpoint/2010/main" val="1182854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Sexism &amp; Socialization</a:t>
            </a:r>
          </a:p>
        </p:txBody>
      </p:sp>
      <p:sp>
        <p:nvSpPr>
          <p:cNvPr id="3" name="Content Placeholder 2"/>
          <p:cNvSpPr>
            <a:spLocks noGrp="1"/>
          </p:cNvSpPr>
          <p:nvPr>
            <p:ph idx="1"/>
          </p:nvPr>
        </p:nvSpPr>
        <p:spPr>
          <a:xfrm>
            <a:off x="457200" y="1619250"/>
            <a:ext cx="4419600" cy="5146993"/>
          </a:xfrm>
        </p:spPr>
        <p:txBody>
          <a:bodyPr>
            <a:normAutofit/>
          </a:bodyPr>
          <a:lstStyle/>
          <a:p>
            <a:pPr marL="0" indent="0">
              <a:buNone/>
            </a:pPr>
            <a:r>
              <a:rPr lang="en-US" b="1" dirty="0">
                <a:solidFill>
                  <a:srgbClr val="FF0000"/>
                </a:solidFill>
              </a:rPr>
              <a:t>Gender Discrimination – </a:t>
            </a:r>
            <a:r>
              <a:rPr lang="en-US" dirty="0"/>
              <a:t>Differential treatment based on gender</a:t>
            </a:r>
          </a:p>
          <a:p>
            <a:pPr marL="0" indent="0">
              <a:buNone/>
            </a:pPr>
            <a:endParaRPr lang="en-US" dirty="0">
              <a:solidFill>
                <a:srgbClr val="FF0000"/>
              </a:solidFill>
            </a:endParaRPr>
          </a:p>
          <a:p>
            <a:pPr marL="0" indent="0">
              <a:buNone/>
            </a:pPr>
            <a:r>
              <a:rPr lang="en-US" b="1" dirty="0">
                <a:solidFill>
                  <a:srgbClr val="FF0000"/>
                </a:solidFill>
              </a:rPr>
              <a:t>Sexual Harassment –</a:t>
            </a:r>
            <a:r>
              <a:rPr lang="en-US" b="1" dirty="0"/>
              <a:t> </a:t>
            </a:r>
            <a:r>
              <a:rPr lang="en-US" dirty="0"/>
              <a:t>Unwanted treatment related to sexual behaviors or appearance </a:t>
            </a:r>
            <a:endParaRPr lang="en-US" dirty="0">
              <a:solidFill>
                <a:srgbClr val="FF0000"/>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367"/>
          <a:stretch/>
        </p:blipFill>
        <p:spPr>
          <a:xfrm>
            <a:off x="5141167" y="1619250"/>
            <a:ext cx="3545633" cy="4343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Sexism &amp; Socialization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034"/>
          <a:stretch/>
        </p:blipFill>
        <p:spPr>
          <a:xfrm>
            <a:off x="1356359" y="1830741"/>
            <a:ext cx="2586263" cy="380805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381" t="3629" r="5854" b="4100"/>
          <a:stretch/>
        </p:blipFill>
        <p:spPr>
          <a:xfrm>
            <a:off x="4998720" y="1830741"/>
            <a:ext cx="2575560" cy="38252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Overview</a:t>
            </a:r>
          </a:p>
        </p:txBody>
      </p:sp>
      <p:sp>
        <p:nvSpPr>
          <p:cNvPr id="3" name="Content Placeholder 2"/>
          <p:cNvSpPr>
            <a:spLocks noGrp="1"/>
          </p:cNvSpPr>
          <p:nvPr>
            <p:ph idx="1"/>
          </p:nvPr>
        </p:nvSpPr>
        <p:spPr/>
        <p:txBody>
          <a:bodyPr>
            <a:normAutofit/>
          </a:bodyPr>
          <a:lstStyle/>
          <a:p>
            <a:r>
              <a:rPr lang="en-US" b="1" dirty="0"/>
              <a:t>Introduction to Terminology</a:t>
            </a:r>
          </a:p>
          <a:p>
            <a:r>
              <a:rPr lang="en-US" dirty="0"/>
              <a:t>Gender Differences	</a:t>
            </a:r>
          </a:p>
          <a:p>
            <a:r>
              <a:rPr lang="en-US" dirty="0"/>
              <a:t>Gender Roles</a:t>
            </a:r>
          </a:p>
          <a:p>
            <a:r>
              <a:rPr lang="en-US" dirty="0"/>
              <a:t>Gender Sexism and Socialization</a:t>
            </a:r>
          </a:p>
        </p:txBody>
      </p:sp>
    </p:spTree>
    <p:extLst>
      <p:ext uri="{BB962C8B-B14F-4D97-AF65-F5344CB8AC3E}">
        <p14:creationId xmlns:p14="http://schemas.microsoft.com/office/powerpoint/2010/main" val="118285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Sexism &amp; Socialization</a:t>
            </a:r>
          </a:p>
        </p:txBody>
      </p:sp>
      <p:sp>
        <p:nvSpPr>
          <p:cNvPr id="3" name="Content Placeholder 2"/>
          <p:cNvSpPr>
            <a:spLocks noGrp="1"/>
          </p:cNvSpPr>
          <p:nvPr>
            <p:ph idx="1"/>
          </p:nvPr>
        </p:nvSpPr>
        <p:spPr>
          <a:xfrm>
            <a:off x="457200" y="1236372"/>
            <a:ext cx="8229600" cy="4889791"/>
          </a:xfrm>
        </p:spPr>
        <p:txBody>
          <a:bodyPr/>
          <a:lstStyle/>
          <a:p>
            <a:pPr marL="0" indent="0" algn="ctr">
              <a:buNone/>
            </a:pPr>
            <a:r>
              <a:rPr lang="en-US" b="1" dirty="0">
                <a:solidFill>
                  <a:srgbClr val="FF0000"/>
                </a:solidFill>
              </a:rPr>
              <a:t>Ambivalent Sexism - </a:t>
            </a:r>
            <a:r>
              <a:rPr lang="en-US" dirty="0"/>
              <a:t>consists of two parts </a:t>
            </a:r>
          </a:p>
          <a:p>
            <a:pPr marL="457200" lvl="1" indent="0">
              <a:buNone/>
            </a:pPr>
            <a:r>
              <a:rPr lang="en-US" dirty="0">
                <a:solidFill>
                  <a:srgbClr val="FF0000"/>
                </a:solidFill>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412" y="2279561"/>
            <a:ext cx="2791184" cy="37994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991673" y="6126163"/>
            <a:ext cx="7843234" cy="954107"/>
          </a:xfrm>
          <a:prstGeom prst="rect">
            <a:avLst/>
          </a:prstGeom>
          <a:noFill/>
        </p:spPr>
        <p:txBody>
          <a:bodyPr wrap="square" rtlCol="0">
            <a:spAutoFit/>
          </a:bodyPr>
          <a:lstStyle/>
          <a:p>
            <a:pPr marL="0" lvl="1"/>
            <a:r>
              <a:rPr lang="en-US" sz="2400" b="1" dirty="0">
                <a:solidFill>
                  <a:srgbClr val="FF0000"/>
                </a:solidFill>
              </a:rPr>
              <a:t>          </a:t>
            </a:r>
            <a:r>
              <a:rPr lang="en-US" sz="3200" b="1" dirty="0">
                <a:solidFill>
                  <a:srgbClr val="FF0000"/>
                </a:solidFill>
              </a:rPr>
              <a:t>Hostile</a:t>
            </a:r>
            <a:r>
              <a:rPr lang="en-US" sz="2400" b="1" dirty="0">
                <a:solidFill>
                  <a:srgbClr val="FF0000"/>
                </a:solidFill>
              </a:rPr>
              <a:t>                                     </a:t>
            </a:r>
            <a:r>
              <a:rPr lang="en-US" sz="3200" b="1" dirty="0">
                <a:solidFill>
                  <a:srgbClr val="FF0000"/>
                </a:solidFill>
              </a:rPr>
              <a:t>Benevolent </a:t>
            </a:r>
          </a:p>
          <a:p>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93" y="2247624"/>
            <a:ext cx="2477621" cy="38313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Sexism &amp; Socialization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391" y="1175617"/>
            <a:ext cx="6321217" cy="56823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8028" y="255362"/>
            <a:ext cx="4572001" cy="688748"/>
          </a:xfrm>
        </p:spPr>
        <p:txBody>
          <a:bodyPr>
            <a:normAutofit/>
          </a:bodyPr>
          <a:lstStyle/>
          <a:p>
            <a:r>
              <a:rPr lang="en-US" sz="3600" b="1" u="sng" dirty="0"/>
              <a:t>Photo Attribution</a:t>
            </a:r>
          </a:p>
        </p:txBody>
      </p:sp>
      <p:graphicFrame>
        <p:nvGraphicFramePr>
          <p:cNvPr id="3" name="Table 2"/>
          <p:cNvGraphicFramePr>
            <a:graphicFrameLocks noGrp="1"/>
          </p:cNvGraphicFramePr>
          <p:nvPr>
            <p:extLst>
              <p:ext uri="{D42A27DB-BD31-4B8C-83A1-F6EECF244321}">
                <p14:modId xmlns:p14="http://schemas.microsoft.com/office/powerpoint/2010/main" val="379679085"/>
              </p:ext>
            </p:extLst>
          </p:nvPr>
        </p:nvGraphicFramePr>
        <p:xfrm>
          <a:off x="457200" y="944110"/>
          <a:ext cx="8229600" cy="5778929"/>
        </p:xfrm>
        <a:graphic>
          <a:graphicData uri="http://schemas.openxmlformats.org/drawingml/2006/table">
            <a:tbl>
              <a:tblPr/>
              <a:tblGrid>
                <a:gridCol w="1490363">
                  <a:extLst>
                    <a:ext uri="{9D8B030D-6E8A-4147-A177-3AD203B41FA5}">
                      <a16:colId xmlns:a16="http://schemas.microsoft.com/office/drawing/2014/main" val="20000"/>
                    </a:ext>
                  </a:extLst>
                </a:gridCol>
                <a:gridCol w="6739237">
                  <a:extLst>
                    <a:ext uri="{9D8B030D-6E8A-4147-A177-3AD203B41FA5}">
                      <a16:colId xmlns:a16="http://schemas.microsoft.com/office/drawing/2014/main" val="20001"/>
                    </a:ext>
                  </a:extLst>
                </a:gridCol>
              </a:tblGrid>
              <a:tr h="335954">
                <a:tc>
                  <a:txBody>
                    <a:bodyPr/>
                    <a:lstStyle/>
                    <a:p>
                      <a:pPr algn="l" fontAlgn="b"/>
                      <a:r>
                        <a:rPr lang="en-US" sz="1100" b="0" i="0" u="none" strike="noStrike">
                          <a:solidFill>
                            <a:srgbClr val="000000"/>
                          </a:solidFill>
                          <a:effectLst/>
                          <a:latin typeface="Calibri"/>
                        </a:rPr>
                        <a:t>Slide 1</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e.b</a:t>
                      </a:r>
                      <a:r>
                        <a:rPr lang="en-US" sz="1100" b="0" i="0" u="none" strike="noStrike" dirty="0">
                          <a:solidFill>
                            <a:srgbClr val="000000"/>
                          </a:solidFill>
                          <a:effectLst/>
                          <a:latin typeface="Calibri"/>
                        </a:rPr>
                        <a:t>. image https://</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/photos/13815852@N06/5902224553/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nc</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nd</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00"/>
                  </a:ext>
                </a:extLst>
              </a:tr>
              <a:tr h="335954">
                <a:tc>
                  <a:txBody>
                    <a:bodyPr/>
                    <a:lstStyle/>
                    <a:p>
                      <a:pPr algn="l" fontAlgn="b"/>
                      <a:r>
                        <a:rPr lang="en-US" sz="1100" b="0" i="0" u="none" strike="noStrike" dirty="0">
                          <a:solidFill>
                            <a:srgbClr val="000000"/>
                          </a:solidFill>
                          <a:effectLst/>
                          <a:latin typeface="Calibri"/>
                        </a:rPr>
                        <a:t>Slide 3</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http://</a:t>
                      </a:r>
                      <a:r>
                        <a:rPr lang="en-US" sz="1100" b="0" i="0" u="none" strike="noStrike" dirty="0" err="1">
                          <a:solidFill>
                            <a:srgbClr val="000000"/>
                          </a:solidFill>
                          <a:effectLst/>
                          <a:latin typeface="Calibri"/>
                        </a:rPr>
                        <a:t>commons.wikimedia.org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File:HeteroSym-pinkblue.svg</a:t>
                      </a:r>
                      <a:r>
                        <a:rPr lang="en-US" sz="1100" b="0" i="0" u="none" strike="noStrike" dirty="0">
                          <a:solidFill>
                            <a:srgbClr val="000000"/>
                          </a:solidFill>
                          <a:effectLst/>
                          <a:latin typeface="Calibri"/>
                        </a:rPr>
                        <a:t>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en.wikipedia.org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en:public_domain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01"/>
                  </a:ext>
                </a:extLst>
              </a:tr>
              <a:tr h="335954">
                <a:tc>
                  <a:txBody>
                    <a:bodyPr/>
                    <a:lstStyle/>
                    <a:p>
                      <a:pPr algn="l" fontAlgn="b"/>
                      <a:r>
                        <a:rPr lang="en-US" sz="1100" b="0" i="0" u="none" strike="noStrike">
                          <a:solidFill>
                            <a:srgbClr val="000000"/>
                          </a:solidFill>
                          <a:effectLst/>
                          <a:latin typeface="Calibri"/>
                        </a:rPr>
                        <a:t>Slide 3</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By </a:t>
                      </a:r>
                      <a:r>
                        <a:rPr lang="en-US" sz="1100" b="0" i="0" u="none" strike="noStrike" dirty="0" err="1">
                          <a:solidFill>
                            <a:srgbClr val="000000"/>
                          </a:solidFill>
                          <a:effectLst/>
                          <a:latin typeface="Calibri"/>
                        </a:rPr>
                        <a:t>Nemo</a:t>
                      </a:r>
                      <a:r>
                        <a:rPr lang="en-US" sz="1100" b="0" i="0" u="none" strike="noStrike" dirty="0">
                          <a:solidFill>
                            <a:srgbClr val="000000"/>
                          </a:solidFill>
                          <a:effectLst/>
                          <a:latin typeface="Calibri"/>
                        </a:rPr>
                        <a:t> http://</a:t>
                      </a:r>
                      <a:r>
                        <a:rPr lang="en-US" sz="1100" b="0" i="0" u="none" strike="noStrike" dirty="0" err="1">
                          <a:solidFill>
                            <a:srgbClr val="000000"/>
                          </a:solidFill>
                          <a:effectLst/>
                          <a:latin typeface="Calibri"/>
                        </a:rPr>
                        <a:t>pixabay.com</a:t>
                      </a:r>
                      <a:r>
                        <a:rPr lang="en-US" sz="1100" b="0" i="0" u="none" strike="noStrike" dirty="0">
                          <a:solidFill>
                            <a:srgbClr val="000000"/>
                          </a:solidFill>
                          <a:effectLst/>
                          <a:latin typeface="Calibri"/>
                        </a:rPr>
                        <a:t>/en/bodybuilder-muscles-man-make-295375/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publicdomain</a:t>
                      </a:r>
                      <a:r>
                        <a:rPr lang="en-US" sz="1100" b="0" i="0" u="none" strike="noStrike" dirty="0">
                          <a:solidFill>
                            <a:srgbClr val="000000"/>
                          </a:solidFill>
                          <a:effectLst/>
                          <a:latin typeface="Calibri"/>
                        </a:rPr>
                        <a:t>/zero/1.0/</a:t>
                      </a:r>
                      <a:r>
                        <a:rPr lang="en-US" sz="1100" b="0" i="0" u="none" strike="noStrike" dirty="0" err="1">
                          <a:solidFill>
                            <a:srgbClr val="000000"/>
                          </a:solidFill>
                          <a:effectLst/>
                          <a:latin typeface="Calibri"/>
                        </a:rPr>
                        <a:t>deed.en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02"/>
                  </a:ext>
                </a:extLst>
              </a:tr>
              <a:tr h="335954">
                <a:tc>
                  <a:txBody>
                    <a:bodyPr/>
                    <a:lstStyle/>
                    <a:p>
                      <a:pPr algn="l" fontAlgn="b"/>
                      <a:r>
                        <a:rPr lang="en-US" sz="1100" b="0" i="0" u="none" strike="noStrike">
                          <a:solidFill>
                            <a:srgbClr val="000000"/>
                          </a:solidFill>
                          <a:effectLst/>
                          <a:latin typeface="Calibri"/>
                        </a:rPr>
                        <a:t>Slide 3</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By </a:t>
                      </a:r>
                      <a:r>
                        <a:rPr lang="en-US" sz="1100" b="0" i="0" u="none" strike="noStrike" dirty="0" err="1">
                          <a:solidFill>
                            <a:srgbClr val="000000"/>
                          </a:solidFill>
                          <a:effectLst/>
                          <a:latin typeface="Calibri"/>
                        </a:rPr>
                        <a:t>Nemo</a:t>
                      </a:r>
                      <a:r>
                        <a:rPr lang="en-US" sz="1100" b="0" i="0" u="none" strike="noStrike" dirty="0">
                          <a:solidFill>
                            <a:srgbClr val="000000"/>
                          </a:solidFill>
                          <a:effectLst/>
                          <a:latin typeface="Calibri"/>
                        </a:rPr>
                        <a:t> http://</a:t>
                      </a:r>
                      <a:r>
                        <a:rPr lang="en-US" sz="1100" b="0" i="0" u="none" strike="noStrike" dirty="0" err="1">
                          <a:solidFill>
                            <a:srgbClr val="000000"/>
                          </a:solidFill>
                          <a:effectLst/>
                          <a:latin typeface="Calibri"/>
                        </a:rPr>
                        <a:t>pixabay.com</a:t>
                      </a:r>
                      <a:r>
                        <a:rPr lang="en-US" sz="1100" b="0" i="0" u="none" strike="noStrike" dirty="0">
                          <a:solidFill>
                            <a:srgbClr val="000000"/>
                          </a:solidFill>
                          <a:effectLst/>
                          <a:latin typeface="Calibri"/>
                        </a:rPr>
                        <a:t>/en/black-outline-sexy-lady-silhouette-34895/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publicdomain</a:t>
                      </a:r>
                      <a:r>
                        <a:rPr lang="en-US" sz="1100" b="0" i="0" u="none" strike="noStrike" dirty="0">
                          <a:solidFill>
                            <a:srgbClr val="000000"/>
                          </a:solidFill>
                          <a:effectLst/>
                          <a:latin typeface="Calibri"/>
                        </a:rPr>
                        <a:t>/zero/1.0/</a:t>
                      </a:r>
                      <a:r>
                        <a:rPr lang="en-US" sz="1100" b="0" i="0" u="none" strike="noStrike" dirty="0" err="1">
                          <a:solidFill>
                            <a:srgbClr val="000000"/>
                          </a:solidFill>
                          <a:effectLst/>
                          <a:latin typeface="Calibri"/>
                        </a:rPr>
                        <a:t>deed.en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03"/>
                  </a:ext>
                </a:extLst>
              </a:tr>
              <a:tr h="335954">
                <a:tc>
                  <a:txBody>
                    <a:bodyPr/>
                    <a:lstStyle/>
                    <a:p>
                      <a:pPr algn="l" fontAlgn="b"/>
                      <a:r>
                        <a:rPr lang="en-US" sz="1100" b="0" i="0" u="none" strike="noStrike">
                          <a:solidFill>
                            <a:srgbClr val="000000"/>
                          </a:solidFill>
                          <a:effectLst/>
                          <a:latin typeface="Calibri"/>
                        </a:rPr>
                        <a:t>Slide 4 </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http://</a:t>
                      </a:r>
                      <a:r>
                        <a:rPr lang="en-US" sz="1100" b="0" i="0" u="none" strike="noStrike" dirty="0" err="1">
                          <a:solidFill>
                            <a:srgbClr val="000000"/>
                          </a:solidFill>
                          <a:effectLst/>
                          <a:latin typeface="Calibri"/>
                        </a:rPr>
                        <a:t>upload.wikimedia.org</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wikipedia</a:t>
                      </a:r>
                      <a:r>
                        <a:rPr lang="en-US" sz="1100" b="0" i="0" u="none" strike="noStrike" dirty="0">
                          <a:solidFill>
                            <a:srgbClr val="000000"/>
                          </a:solidFill>
                          <a:effectLst/>
                          <a:latin typeface="Calibri"/>
                        </a:rPr>
                        <a:t>/commons/f/f4/Female_seabees_in_Guantanamo_-</a:t>
                      </a:r>
                      <a:r>
                        <a:rPr lang="en-US" sz="1100" b="0" i="0" u="none" strike="noStrike" dirty="0" err="1">
                          <a:solidFill>
                            <a:srgbClr val="000000"/>
                          </a:solidFill>
                          <a:effectLst/>
                          <a:latin typeface="Calibri"/>
                        </a:rPr>
                        <a:t>a.jpg</a:t>
                      </a:r>
                      <a:r>
                        <a:rPr lang="en-US" sz="1100" b="0" i="0" u="none" strike="noStrike" dirty="0">
                          <a:solidFill>
                            <a:srgbClr val="000000"/>
                          </a:solidFill>
                          <a:effectLst/>
                          <a:latin typeface="Calibri"/>
                        </a:rPr>
                        <a:t>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en.wikipedia.org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public_domain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04"/>
                  </a:ext>
                </a:extLst>
              </a:tr>
              <a:tr h="335954">
                <a:tc>
                  <a:txBody>
                    <a:bodyPr/>
                    <a:lstStyle/>
                    <a:p>
                      <a:pPr algn="l" fontAlgn="b"/>
                      <a:r>
                        <a:rPr lang="en-US" sz="1100" b="0" i="0" u="none" strike="noStrike" dirty="0">
                          <a:solidFill>
                            <a:srgbClr val="000000"/>
                          </a:solidFill>
                          <a:effectLst/>
                          <a:latin typeface="Calibri"/>
                        </a:rPr>
                        <a:t>Slide 5</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mrhayata</a:t>
                      </a:r>
                      <a:r>
                        <a:rPr lang="en-US" sz="1100" b="0" i="0" u="none" strike="noStrike" dirty="0">
                          <a:solidFill>
                            <a:srgbClr val="000000"/>
                          </a:solidFill>
                          <a:effectLst/>
                          <a:latin typeface="Calibri"/>
                        </a:rPr>
                        <a:t> https://</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a:t>
                      </a:r>
                      <a:r>
                        <a:rPr lang="en-US" sz="1100" b="0" i="0" u="none" strike="noStrike" dirty="0" err="1">
                          <a:solidFill>
                            <a:srgbClr val="000000"/>
                          </a:solidFill>
                          <a:effectLst/>
                          <a:latin typeface="Calibri"/>
                        </a:rPr>
                        <a:t>mrhayata</a:t>
                      </a:r>
                      <a:r>
                        <a:rPr lang="en-US" sz="1100" b="0" i="0" u="none" strike="noStrike" dirty="0">
                          <a:solidFill>
                            <a:srgbClr val="000000"/>
                          </a:solidFill>
                          <a:effectLst/>
                          <a:latin typeface="Calibri"/>
                        </a:rPr>
                        <a:t>/130846940/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sa</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05"/>
                  </a:ext>
                </a:extLst>
              </a:tr>
              <a:tr h="335954">
                <a:tc>
                  <a:txBody>
                    <a:bodyPr/>
                    <a:lstStyle/>
                    <a:p>
                      <a:pPr algn="l" fontAlgn="b"/>
                      <a:r>
                        <a:rPr lang="en-US" sz="1100" b="0" i="0" u="none" strike="noStrike" dirty="0">
                          <a:solidFill>
                            <a:srgbClr val="000000"/>
                          </a:solidFill>
                          <a:effectLst/>
                          <a:latin typeface="Calibri"/>
                        </a:rPr>
                        <a:t>Slide 6</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a:t>
                      </a:r>
                      <a:r>
                        <a:rPr lang="en-US" sz="1100" b="0" i="0" u="none" strike="noStrike" dirty="0">
                          <a:solidFill>
                            <a:srgbClr val="000000"/>
                          </a:solidFill>
                          <a:effectLst/>
                          <a:latin typeface="+mn-lt"/>
                        </a:rPr>
                        <a:t>: Dominick D. https://en.wikipedia.org/wiki/Laverne_Cox#/media/File:Laverne_Cox_at_Paley_Fest_Orange_Is_The_New_Black.jpg https://creativecommons.org/licenses/by-sa/2.0/</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526882676"/>
                  </a:ext>
                </a:extLst>
              </a:tr>
              <a:tr h="335954">
                <a:tc>
                  <a:txBody>
                    <a:bodyPr/>
                    <a:lstStyle/>
                    <a:p>
                      <a:pPr algn="l" fontAlgn="b"/>
                      <a:r>
                        <a:rPr lang="en-US" sz="1100" b="0" i="0" u="none" strike="noStrike" dirty="0">
                          <a:solidFill>
                            <a:srgbClr val="000000"/>
                          </a:solidFill>
                          <a:effectLst/>
                          <a:latin typeface="Calibri"/>
                        </a:rPr>
                        <a:t>Slide 8 </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http://</a:t>
                      </a:r>
                      <a:r>
                        <a:rPr lang="en-US" sz="1100" b="0" i="0" u="none" strike="noStrike" dirty="0" err="1">
                          <a:solidFill>
                            <a:srgbClr val="000000"/>
                          </a:solidFill>
                          <a:effectLst/>
                          <a:latin typeface="Calibri"/>
                        </a:rPr>
                        <a:t>wikimediafoundation.org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File:Aiga_toilets_inv.png</a:t>
                      </a:r>
                      <a:r>
                        <a:rPr lang="en-US" sz="1100" b="0" i="0" u="none" strike="noStrike" dirty="0">
                          <a:solidFill>
                            <a:srgbClr val="000000"/>
                          </a:solidFill>
                          <a:effectLst/>
                          <a:latin typeface="Calibri"/>
                        </a:rPr>
                        <a:t>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en.wikipedia.org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public_domain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06"/>
                  </a:ext>
                </a:extLst>
              </a:tr>
              <a:tr h="335954">
                <a:tc>
                  <a:txBody>
                    <a:bodyPr/>
                    <a:lstStyle/>
                    <a:p>
                      <a:pPr algn="l" fontAlgn="b"/>
                      <a:r>
                        <a:rPr lang="en-US" sz="1100" b="0" i="0" u="none" strike="noStrike" dirty="0">
                          <a:solidFill>
                            <a:srgbClr val="000000"/>
                          </a:solidFill>
                          <a:effectLst/>
                          <a:latin typeface="Calibri"/>
                        </a:rPr>
                        <a:t>Slide 9</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myaccountnice</a:t>
                      </a:r>
                      <a:r>
                        <a:rPr lang="en-US" sz="1100" b="0" i="0" u="none" strike="noStrike" dirty="0">
                          <a:solidFill>
                            <a:srgbClr val="000000"/>
                          </a:solidFill>
                          <a:effectLst/>
                          <a:latin typeface="Calibri"/>
                        </a:rPr>
                        <a:t> http://</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/photos/49511074@N06/4867696551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/licenses/by/2.0/</a:t>
                      </a:r>
                    </a:p>
                  </a:txBody>
                  <a:tcPr marL="4657" marR="4657" marT="4657" marB="0" anchor="b">
                    <a:lnL>
                      <a:noFill/>
                    </a:lnL>
                    <a:lnR>
                      <a:noFill/>
                    </a:lnR>
                    <a:lnT>
                      <a:noFill/>
                    </a:lnT>
                    <a:lnB>
                      <a:noFill/>
                    </a:lnB>
                  </a:tcPr>
                </a:tc>
                <a:extLst>
                  <a:ext uri="{0D108BD9-81ED-4DB2-BD59-A6C34878D82A}">
                    <a16:rowId xmlns:a16="http://schemas.microsoft.com/office/drawing/2014/main" val="10007"/>
                  </a:ext>
                </a:extLst>
              </a:tr>
              <a:tr h="335954">
                <a:tc>
                  <a:txBody>
                    <a:bodyPr/>
                    <a:lstStyle/>
                    <a:p>
                      <a:pPr algn="l" fontAlgn="b"/>
                      <a:r>
                        <a:rPr lang="en-US" sz="1100" b="0" i="0" u="none" strike="noStrike" dirty="0">
                          <a:solidFill>
                            <a:srgbClr val="000000"/>
                          </a:solidFill>
                          <a:effectLst/>
                          <a:latin typeface="Calibri"/>
                        </a:rPr>
                        <a:t>Slide 9</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Aislinn</a:t>
                      </a:r>
                      <a:r>
                        <a:rPr lang="en-US" sz="1100" b="0" i="0" u="none" strike="noStrike" dirty="0">
                          <a:solidFill>
                            <a:srgbClr val="000000"/>
                          </a:solidFill>
                          <a:effectLst/>
                          <a:latin typeface="Calibri"/>
                        </a:rPr>
                        <a:t> Ritchie http://</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/photos/96081623@N00/876248679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sa</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08"/>
                  </a:ext>
                </a:extLst>
              </a:tr>
              <a:tr h="335954">
                <a:tc>
                  <a:txBody>
                    <a:bodyPr/>
                    <a:lstStyle/>
                    <a:p>
                      <a:pPr algn="l" fontAlgn="b"/>
                      <a:r>
                        <a:rPr lang="en-US" sz="1100" b="0" i="0" u="none" strike="noStrike" dirty="0">
                          <a:solidFill>
                            <a:srgbClr val="000000"/>
                          </a:solidFill>
                          <a:effectLst/>
                          <a:latin typeface="Calibri"/>
                        </a:rPr>
                        <a:t>Slide 11 </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madamepsychosis</a:t>
                      </a:r>
                      <a:r>
                        <a:rPr lang="en-US" sz="1100" b="0" i="0" u="none" strike="noStrike" dirty="0">
                          <a:solidFill>
                            <a:srgbClr val="000000"/>
                          </a:solidFill>
                          <a:effectLst/>
                          <a:latin typeface="Calibri"/>
                        </a:rPr>
                        <a:t> https://</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/photos/83374639@N00/108664273/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nc</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nd</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09"/>
                  </a:ext>
                </a:extLst>
              </a:tr>
              <a:tr h="335954">
                <a:tc>
                  <a:txBody>
                    <a:bodyPr/>
                    <a:lstStyle/>
                    <a:p>
                      <a:pPr algn="l" fontAlgn="b"/>
                      <a:r>
                        <a:rPr lang="en-US" sz="1100" b="0" i="0" u="none" strike="noStrike" dirty="0">
                          <a:solidFill>
                            <a:srgbClr val="000000"/>
                          </a:solidFill>
                          <a:effectLst/>
                          <a:latin typeface="Calibri"/>
                        </a:rPr>
                        <a:t>Slide 15</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 Billy V https://</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a:t>
                      </a:r>
                      <a:r>
                        <a:rPr lang="en-US" sz="1100" b="0" i="0" u="none" strike="noStrike" dirty="0" err="1">
                          <a:solidFill>
                            <a:srgbClr val="000000"/>
                          </a:solidFill>
                          <a:effectLst/>
                          <a:latin typeface="Calibri"/>
                        </a:rPr>
                        <a:t>billyv</a:t>
                      </a:r>
                      <a:r>
                        <a:rPr lang="en-US" sz="1100" b="0" i="0" u="none" strike="noStrike" dirty="0">
                          <a:solidFill>
                            <a:srgbClr val="000000"/>
                          </a:solidFill>
                          <a:effectLst/>
                          <a:latin typeface="Calibri"/>
                        </a:rPr>
                        <a:t>/356357091/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nc</a:t>
                      </a:r>
                      <a:r>
                        <a:rPr lang="en-US" sz="1100" b="0" i="0" u="none" strike="noStrike" dirty="0">
                          <a:solidFill>
                            <a:srgbClr val="000000"/>
                          </a:solidFill>
                          <a:effectLst/>
                          <a:latin typeface="Calibri"/>
                        </a:rPr>
                        <a:t>-</a:t>
                      </a:r>
                      <a:r>
                        <a:rPr lang="en-US" sz="1100" b="0" i="0" u="none" strike="noStrike" dirty="0" err="1">
                          <a:solidFill>
                            <a:srgbClr val="000000"/>
                          </a:solidFill>
                          <a:effectLst/>
                          <a:latin typeface="Calibri"/>
                        </a:rPr>
                        <a:t>sa</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10"/>
                  </a:ext>
                </a:extLst>
              </a:tr>
              <a:tr h="335954">
                <a:tc>
                  <a:txBody>
                    <a:bodyPr/>
                    <a:lstStyle/>
                    <a:p>
                      <a:pPr algn="l" fontAlgn="b"/>
                      <a:r>
                        <a:rPr lang="en-US" sz="1100" b="0" i="0" u="none" strike="noStrike" dirty="0">
                          <a:solidFill>
                            <a:srgbClr val="000000"/>
                          </a:solidFill>
                          <a:effectLst/>
                          <a:latin typeface="Calibri"/>
                        </a:rPr>
                        <a:t>Slide 16</a:t>
                      </a:r>
                    </a:p>
                  </a:txBody>
                  <a:tcPr marL="4657" marR="4657" marT="4657"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Photo Credit: http://commons.wikimedia.org/wiki/File:Tattoo_withchild.jpg#mediaviewer/File:Tattoo_withchild.jpg  http://creativecommons.org/licenses/by/2.0</a:t>
                      </a:r>
                    </a:p>
                  </a:txBody>
                  <a:tcPr marL="4657" marR="4657" marT="4657" marB="0" anchor="b">
                    <a:lnL>
                      <a:noFill/>
                    </a:lnL>
                    <a:lnR>
                      <a:noFill/>
                    </a:lnR>
                    <a:lnT>
                      <a:noFill/>
                    </a:lnT>
                    <a:lnB>
                      <a:noFill/>
                    </a:lnB>
                  </a:tcPr>
                </a:tc>
                <a:extLst>
                  <a:ext uri="{0D108BD9-81ED-4DB2-BD59-A6C34878D82A}">
                    <a16:rowId xmlns:a16="http://schemas.microsoft.com/office/drawing/2014/main" val="10011"/>
                  </a:ext>
                </a:extLst>
              </a:tr>
              <a:tr h="96718">
                <a:tc>
                  <a:txBody>
                    <a:bodyPr/>
                    <a:lstStyle/>
                    <a:p>
                      <a:pPr algn="l" fontAlgn="b"/>
                      <a:r>
                        <a:rPr lang="en-US" sz="1100" b="0" i="0" u="none" strike="noStrike" dirty="0">
                          <a:solidFill>
                            <a:srgbClr val="000000"/>
                          </a:solidFill>
                          <a:effectLst/>
                          <a:latin typeface="Calibri"/>
                        </a:rPr>
                        <a:t>Slide 18</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Peter Krouse http://media.cleveland.com/plain_dealer_metro/photo/11212880-large.jpg</a:t>
                      </a:r>
                    </a:p>
                  </a:txBody>
                  <a:tcPr marL="4657" marR="4657" marT="4657" marB="0" anchor="b">
                    <a:lnL>
                      <a:noFill/>
                    </a:lnL>
                    <a:lnR>
                      <a:noFill/>
                    </a:lnR>
                    <a:lnT>
                      <a:noFill/>
                    </a:lnT>
                    <a:lnB>
                      <a:noFill/>
                    </a:lnB>
                  </a:tcPr>
                </a:tc>
                <a:extLst>
                  <a:ext uri="{0D108BD9-81ED-4DB2-BD59-A6C34878D82A}">
                    <a16:rowId xmlns:a16="http://schemas.microsoft.com/office/drawing/2014/main" val="10012"/>
                  </a:ext>
                </a:extLst>
              </a:tr>
              <a:tr h="335954">
                <a:tc>
                  <a:txBody>
                    <a:bodyPr/>
                    <a:lstStyle/>
                    <a:p>
                      <a:pPr algn="l" fontAlgn="b"/>
                      <a:r>
                        <a:rPr lang="en-US" sz="1100" b="0" i="0" u="none" strike="noStrike" dirty="0">
                          <a:solidFill>
                            <a:srgbClr val="000000"/>
                          </a:solidFill>
                          <a:effectLst/>
                          <a:latin typeface="Calibri"/>
                        </a:rPr>
                        <a:t>Slide 19</a:t>
                      </a:r>
                    </a:p>
                  </a:txBody>
                  <a:tcPr marL="4657" marR="4657" marT="4657"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Photo Credit: Ed Yourdon  http://commons.wikimedia.org/wiki/File:LIttle_League_baseball,_May_2009_batter.jpg http://creativecommons.org/licenses/by-sa/2.0</a:t>
                      </a:r>
                    </a:p>
                  </a:txBody>
                  <a:tcPr marL="4657" marR="4657" marT="4657" marB="0" anchor="b">
                    <a:lnL>
                      <a:noFill/>
                    </a:lnL>
                    <a:lnR>
                      <a:noFill/>
                    </a:lnR>
                    <a:lnT>
                      <a:noFill/>
                    </a:lnT>
                    <a:lnB>
                      <a:noFill/>
                    </a:lnB>
                  </a:tcPr>
                </a:tc>
                <a:extLst>
                  <a:ext uri="{0D108BD9-81ED-4DB2-BD59-A6C34878D82A}">
                    <a16:rowId xmlns:a16="http://schemas.microsoft.com/office/drawing/2014/main" val="10013"/>
                  </a:ext>
                </a:extLst>
              </a:tr>
              <a:tr h="335954">
                <a:tc>
                  <a:txBody>
                    <a:bodyPr/>
                    <a:lstStyle/>
                    <a:p>
                      <a:pPr algn="l" fontAlgn="b"/>
                      <a:r>
                        <a:rPr lang="en-US" sz="1100" b="0" i="0" u="none" strike="noStrike" dirty="0">
                          <a:solidFill>
                            <a:srgbClr val="000000"/>
                          </a:solidFill>
                          <a:effectLst/>
                          <a:latin typeface="Calibri"/>
                        </a:rPr>
                        <a:t>Slide 20</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a:t>
                      </a:r>
                      <a:r>
                        <a:rPr lang="en-US" sz="1100" b="0" i="0" u="none" strike="noStrike" dirty="0" err="1">
                          <a:solidFill>
                            <a:srgbClr val="000000"/>
                          </a:solidFill>
                          <a:effectLst/>
                          <a:latin typeface="Calibri"/>
                        </a:rPr>
                        <a:t>methodshop</a:t>
                      </a:r>
                      <a:r>
                        <a:rPr lang="en-US" sz="1100" b="0" i="0" u="none" strike="noStrike" dirty="0">
                          <a:solidFill>
                            <a:srgbClr val="000000"/>
                          </a:solidFill>
                          <a:effectLst/>
                          <a:latin typeface="Calibri"/>
                        </a:rPr>
                        <a:t> .com http://</a:t>
                      </a:r>
                      <a:r>
                        <a:rPr lang="en-US" sz="1100" b="0" i="0" u="none" strike="noStrike" dirty="0" err="1">
                          <a:solidFill>
                            <a:srgbClr val="000000"/>
                          </a:solidFill>
                          <a:effectLst/>
                          <a:latin typeface="Calibri"/>
                        </a:rPr>
                        <a:t>www.flickr.com</a:t>
                      </a:r>
                      <a:r>
                        <a:rPr lang="en-US" sz="1100" b="0" i="0" u="none" strike="noStrike" dirty="0">
                          <a:solidFill>
                            <a:srgbClr val="000000"/>
                          </a:solidFill>
                          <a:effectLst/>
                          <a:latin typeface="Calibri"/>
                        </a:rPr>
                        <a:t>/photos/19264584@N00/7599552294 </a:t>
                      </a:r>
                    </a:p>
                    <a:p>
                      <a:pPr algn="l" fontAlgn="b"/>
                      <a:r>
                        <a:rPr lang="en-US" sz="1100" b="0" i="0" u="none" strike="noStrike" dirty="0">
                          <a:solidFill>
                            <a:srgbClr val="000000"/>
                          </a:solidFill>
                          <a:effectLst/>
                          <a:latin typeface="Calibri"/>
                        </a:rPr>
                        <a:t>https://</a:t>
                      </a:r>
                      <a:r>
                        <a:rPr lang="en-US" sz="1100" b="0" i="0" u="none" strike="noStrike" dirty="0" err="1">
                          <a:solidFill>
                            <a:srgbClr val="000000"/>
                          </a:solidFill>
                          <a:effectLst/>
                          <a:latin typeface="Calibri"/>
                        </a:rPr>
                        <a:t>creativecommons.org</a:t>
                      </a:r>
                      <a:r>
                        <a:rPr lang="en-US" sz="1100" b="0" i="0" u="none" strike="noStrike" dirty="0">
                          <a:solidFill>
                            <a:srgbClr val="000000"/>
                          </a:solidFill>
                          <a:effectLst/>
                          <a:latin typeface="Calibri"/>
                        </a:rPr>
                        <a:t>/licenses/by-</a:t>
                      </a:r>
                      <a:r>
                        <a:rPr lang="en-US" sz="1100" b="0" i="0" u="none" strike="noStrike" dirty="0" err="1">
                          <a:solidFill>
                            <a:srgbClr val="000000"/>
                          </a:solidFill>
                          <a:effectLst/>
                          <a:latin typeface="Calibri"/>
                        </a:rPr>
                        <a:t>sa</a:t>
                      </a:r>
                      <a:r>
                        <a:rPr lang="en-US" sz="1100" b="0" i="0" u="none" strike="noStrike" dirty="0">
                          <a:solidFill>
                            <a:srgbClr val="000000"/>
                          </a:solidFill>
                          <a:effectLst/>
                          <a:latin typeface="Calibri"/>
                        </a:rPr>
                        <a:t>/2.0/</a:t>
                      </a:r>
                    </a:p>
                  </a:txBody>
                  <a:tcPr marL="4657" marR="4657" marT="4657" marB="0" anchor="b">
                    <a:lnL>
                      <a:noFill/>
                    </a:lnL>
                    <a:lnR>
                      <a:noFill/>
                    </a:lnR>
                    <a:lnT>
                      <a:noFill/>
                    </a:lnT>
                    <a:lnB>
                      <a:noFill/>
                    </a:lnB>
                  </a:tcPr>
                </a:tc>
                <a:extLst>
                  <a:ext uri="{0D108BD9-81ED-4DB2-BD59-A6C34878D82A}">
                    <a16:rowId xmlns:a16="http://schemas.microsoft.com/office/drawing/2014/main" val="10014"/>
                  </a:ext>
                </a:extLst>
              </a:tr>
              <a:tr h="335954">
                <a:tc>
                  <a:txBody>
                    <a:bodyPr/>
                    <a:lstStyle/>
                    <a:p>
                      <a:pPr algn="l" fontAlgn="b"/>
                      <a:r>
                        <a:rPr lang="en-US" sz="1100" b="0" i="0" u="none" strike="noStrike" dirty="0">
                          <a:solidFill>
                            <a:srgbClr val="000000"/>
                          </a:solidFill>
                          <a:effectLst/>
                          <a:latin typeface="Calibri"/>
                        </a:rPr>
                        <a:t>Slide 20</a:t>
                      </a:r>
                    </a:p>
                  </a:txBody>
                  <a:tcPr marL="4657" marR="4657" marT="4657"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Photo Credit: http://</a:t>
                      </a:r>
                      <a:r>
                        <a:rPr lang="en-US" sz="1100" b="0" i="0" u="none" strike="noStrike" dirty="0" err="1">
                          <a:solidFill>
                            <a:srgbClr val="000000"/>
                          </a:solidFill>
                          <a:effectLst/>
                          <a:latin typeface="Calibri"/>
                        </a:rPr>
                        <a:t>commons.wikimedia.org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File:Leighton-God_Speed!.jpg</a:t>
                      </a:r>
                      <a:r>
                        <a:rPr lang="en-US" sz="1100" b="0" i="0" u="none" strike="noStrike" dirty="0">
                          <a:solidFill>
                            <a:srgbClr val="000000"/>
                          </a:solidFill>
                          <a:effectLst/>
                          <a:latin typeface="Calibri"/>
                        </a:rPr>
                        <a:t> </a:t>
                      </a:r>
                    </a:p>
                    <a:p>
                      <a:pPr algn="l" fontAlgn="b"/>
                      <a:r>
                        <a:rPr lang="en-US" sz="1100" b="0" i="0" u="none" strike="noStrike" dirty="0">
                          <a:solidFill>
                            <a:srgbClr val="000000"/>
                          </a:solidFill>
                          <a:effectLst/>
                          <a:latin typeface="Calibri"/>
                        </a:rPr>
                        <a:t>http://</a:t>
                      </a:r>
                      <a:r>
                        <a:rPr lang="en-US" sz="1100" b="0" i="0" u="none" strike="noStrike" dirty="0" err="1">
                          <a:solidFill>
                            <a:srgbClr val="000000"/>
                          </a:solidFill>
                          <a:effectLst/>
                          <a:latin typeface="Calibri"/>
                        </a:rPr>
                        <a:t>commons.wikimedia.org</a:t>
                      </a:r>
                      <a:r>
                        <a:rPr lang="en-US" sz="1100" b="0" i="0" u="none" strike="noStrike" dirty="0">
                          <a:solidFill>
                            <a:srgbClr val="000000"/>
                          </a:solidFill>
                          <a:effectLst/>
                          <a:latin typeface="Calibri"/>
                        </a:rPr>
                        <a:t>/wiki/</a:t>
                      </a:r>
                      <a:r>
                        <a:rPr lang="en-US" sz="1100" b="0" i="0" u="none" strike="noStrike" dirty="0" err="1">
                          <a:solidFill>
                            <a:srgbClr val="000000"/>
                          </a:solidFill>
                          <a:effectLst/>
                          <a:latin typeface="Calibri"/>
                        </a:rPr>
                        <a:t>Public_domain</a:t>
                      </a:r>
                      <a:endParaRPr lang="en-US" sz="1100" b="0" i="0" u="none" strike="noStrike" dirty="0">
                        <a:solidFill>
                          <a:srgbClr val="000000"/>
                        </a:solidFill>
                        <a:effectLst/>
                        <a:latin typeface="Calibri"/>
                      </a:endParaRPr>
                    </a:p>
                  </a:txBody>
                  <a:tcPr marL="4657" marR="4657" marT="4657" marB="0" anchor="b">
                    <a:lnL>
                      <a:noFill/>
                    </a:lnL>
                    <a:lnR>
                      <a:noFill/>
                    </a:lnR>
                    <a:lnT>
                      <a:noFill/>
                    </a:lnT>
                    <a:lnB>
                      <a:noFill/>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05655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 to Terminology</a:t>
            </a:r>
          </a:p>
        </p:txBody>
      </p:sp>
      <p:sp>
        <p:nvSpPr>
          <p:cNvPr id="3" name="Content Placeholder 2"/>
          <p:cNvSpPr>
            <a:spLocks noGrp="1"/>
          </p:cNvSpPr>
          <p:nvPr>
            <p:ph idx="1"/>
          </p:nvPr>
        </p:nvSpPr>
        <p:spPr/>
        <p:txBody>
          <a:bodyPr/>
          <a:lstStyle/>
          <a:p>
            <a:pPr marL="0" indent="0">
              <a:buNone/>
            </a:pPr>
            <a:r>
              <a:rPr lang="en-US" sz="3600" dirty="0">
                <a:solidFill>
                  <a:srgbClr val="FF0000"/>
                </a:solidFill>
              </a:rPr>
              <a:t>           </a:t>
            </a:r>
            <a:r>
              <a:rPr lang="en-US" sz="3600" b="1" dirty="0">
                <a:solidFill>
                  <a:srgbClr val="FF0000"/>
                </a:solidFill>
              </a:rPr>
              <a:t>Sex</a:t>
            </a:r>
            <a:r>
              <a:rPr lang="en-US" sz="3600" dirty="0">
                <a:solidFill>
                  <a:srgbClr val="FF0000"/>
                </a:solidFill>
              </a:rPr>
              <a:t>                                 </a:t>
            </a:r>
            <a:r>
              <a:rPr lang="en-US" sz="3600" b="1" dirty="0">
                <a:solidFill>
                  <a:srgbClr val="FF0000"/>
                </a:solidFill>
              </a:rPr>
              <a:t>Gender</a:t>
            </a:r>
            <a:endParaRPr lang="en-US" sz="3600" b="1" dirty="0"/>
          </a:p>
          <a:p>
            <a:endParaRPr lang="en-US" dirty="0"/>
          </a:p>
        </p:txBody>
      </p:sp>
      <p:pic>
        <p:nvPicPr>
          <p:cNvPr id="4105" name="Picture 9" descr="http://upload.wikimedia.org/wikipedia/commons/thumb/c/cf/HeteroSym-pinkblue.svg/525px-HeteroSym-pinkblu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40" y="2627290"/>
            <a:ext cx="2512991" cy="2871990"/>
          </a:xfrm>
          <a:prstGeom prst="rect">
            <a:avLst/>
          </a:prstGeom>
          <a:noFill/>
          <a:extLst>
            <a:ext uri="{909E8E84-426E-40dd-AFC4-6F175D3DCCD1}">
              <a14:hiddenFill xmlns:a14="http://schemas.microsoft.com/office/drawing/2010/main" xmlns="">
                <a:solidFill>
                  <a:srgbClr val="FFFFFF"/>
                </a:solidFill>
              </a14:hiddenFill>
            </a:ext>
          </a:extLst>
        </p:spPr>
      </p:pic>
      <p:pic>
        <p:nvPicPr>
          <p:cNvPr id="4108" name="Picture 12" descr="http://pixabay.com/static/uploads/photo/2014/03/24/17/19/bodybuilder-295375_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67" y="2560638"/>
            <a:ext cx="1942258" cy="2938642"/>
          </a:xfrm>
          <a:prstGeom prst="rect">
            <a:avLst/>
          </a:prstGeom>
          <a:noFill/>
          <a:extLst>
            <a:ext uri="{909E8E84-426E-40dd-AFC4-6F175D3DCCD1}">
              <a14:hiddenFill xmlns:a14="http://schemas.microsoft.com/office/drawing/2010/main" xmlns="">
                <a:solidFill>
                  <a:srgbClr val="FFFFFF"/>
                </a:solidFill>
              </a14:hiddenFill>
            </a:ext>
          </a:extLst>
        </p:spPr>
      </p:pic>
      <p:pic>
        <p:nvPicPr>
          <p:cNvPr id="4110" name="Picture 14" descr="http://pixabay.com/static/uploads/photo/2012/04/15/18/52/black-34895_6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7648" y="2757042"/>
            <a:ext cx="1623919" cy="274223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 to Terminology</a:t>
            </a:r>
          </a:p>
        </p:txBody>
      </p:sp>
      <p:sp>
        <p:nvSpPr>
          <p:cNvPr id="3" name="Content Placeholder 2"/>
          <p:cNvSpPr>
            <a:spLocks noGrp="1"/>
          </p:cNvSpPr>
          <p:nvPr>
            <p:ph idx="1"/>
          </p:nvPr>
        </p:nvSpPr>
        <p:spPr>
          <a:xfrm>
            <a:off x="457200" y="1780504"/>
            <a:ext cx="8229600" cy="4525963"/>
          </a:xfrm>
        </p:spPr>
        <p:txBody>
          <a:bodyPr>
            <a:normAutofit/>
          </a:bodyPr>
          <a:lstStyle/>
          <a:p>
            <a:pPr marL="0" indent="0">
              <a:buNone/>
            </a:pPr>
            <a:r>
              <a:rPr lang="en-US" sz="2800" b="1" dirty="0">
                <a:solidFill>
                  <a:srgbClr val="FF0000"/>
                </a:solidFill>
              </a:rPr>
              <a:t>Gender Roles – </a:t>
            </a:r>
            <a:r>
              <a:rPr lang="en-US" sz="2800" dirty="0"/>
              <a:t>Behaviors, attitudes, and traits designated as masculine or feminine in a culture - based on gender stereotypes. </a:t>
            </a:r>
          </a:p>
          <a:p>
            <a:endParaRPr lang="en-US" dirty="0">
              <a:solidFill>
                <a:srgbClr val="FF0000"/>
              </a:solidFill>
            </a:endParaRPr>
          </a:p>
          <a:p>
            <a:pPr marL="0" indent="0">
              <a:buNone/>
            </a:pPr>
            <a:endParaRPr lang="en-US" dirty="0">
              <a:solidFill>
                <a:srgbClr val="FF0000"/>
              </a:solidFill>
            </a:endParaRPr>
          </a:p>
        </p:txBody>
      </p:sp>
      <p:pic>
        <p:nvPicPr>
          <p:cNvPr id="5122" name="Picture 2" descr="http://upload.wikimedia.org/wikipedia/commons/f/f4/Female_seabees_in_Guantanamo_-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289" y="3294415"/>
            <a:ext cx="5293422" cy="315114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 to Terminology</a:t>
            </a:r>
          </a:p>
        </p:txBody>
      </p:sp>
      <p:sp>
        <p:nvSpPr>
          <p:cNvPr id="3" name="Content Placeholder 2"/>
          <p:cNvSpPr>
            <a:spLocks noGrp="1"/>
          </p:cNvSpPr>
          <p:nvPr>
            <p:ph idx="1"/>
          </p:nvPr>
        </p:nvSpPr>
        <p:spPr>
          <a:xfrm>
            <a:off x="457200" y="1605723"/>
            <a:ext cx="4591050" cy="4947477"/>
          </a:xfrm>
        </p:spPr>
        <p:txBody>
          <a:bodyPr>
            <a:normAutofit/>
          </a:bodyPr>
          <a:lstStyle/>
          <a:p>
            <a:pPr marL="0" indent="0">
              <a:buNone/>
            </a:pPr>
            <a:r>
              <a:rPr lang="en-US" b="1" dirty="0">
                <a:solidFill>
                  <a:srgbClr val="FF0000"/>
                </a:solidFill>
              </a:rPr>
              <a:t>Gender Identity – </a:t>
            </a:r>
            <a:r>
              <a:rPr lang="en-US" dirty="0"/>
              <a:t>Psychological sense of being male or female</a:t>
            </a:r>
          </a:p>
          <a:p>
            <a:pPr>
              <a:buNone/>
            </a:pPr>
            <a:endParaRPr lang="en-US" dirty="0"/>
          </a:p>
          <a:p>
            <a:pPr marL="0" indent="0">
              <a:buNone/>
            </a:pPr>
            <a:r>
              <a:rPr lang="en-US" b="1" dirty="0">
                <a:solidFill>
                  <a:srgbClr val="FF0000"/>
                </a:solidFill>
              </a:rPr>
              <a:t>Sexual Orientation – </a:t>
            </a:r>
            <a:r>
              <a:rPr lang="en-US" dirty="0"/>
              <a:t>Direction of one’s emotional and erotic attraction to opposite, same, or both sexes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0" y="1605723"/>
            <a:ext cx="3162300" cy="4743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 to Terminology</a:t>
            </a:r>
          </a:p>
        </p:txBody>
      </p:sp>
      <p:sp>
        <p:nvSpPr>
          <p:cNvPr id="3" name="Content Placeholder 2"/>
          <p:cNvSpPr>
            <a:spLocks noGrp="1"/>
          </p:cNvSpPr>
          <p:nvPr>
            <p:ph idx="1"/>
          </p:nvPr>
        </p:nvSpPr>
        <p:spPr>
          <a:xfrm>
            <a:off x="457199" y="1605723"/>
            <a:ext cx="4350775" cy="4677090"/>
          </a:xfrm>
        </p:spPr>
        <p:txBody>
          <a:bodyPr>
            <a:normAutofit/>
          </a:bodyPr>
          <a:lstStyle/>
          <a:p>
            <a:pPr marL="0" indent="0">
              <a:buNone/>
            </a:pPr>
            <a:r>
              <a:rPr lang="en-US" dirty="0"/>
              <a:t>The Gender Continuum: </a:t>
            </a:r>
          </a:p>
          <a:p>
            <a:pPr marL="0" indent="0">
              <a:buNone/>
            </a:pPr>
            <a:endParaRPr lang="en-US" dirty="0"/>
          </a:p>
          <a:p>
            <a:pPr marL="0" indent="0">
              <a:buNone/>
            </a:pPr>
            <a:r>
              <a:rPr lang="en-US" sz="2800" dirty="0"/>
              <a:t>Masculinity to </a:t>
            </a:r>
            <a:r>
              <a:rPr lang="en-US" sz="2800" dirty="0" err="1"/>
              <a:t>Feminity</a:t>
            </a:r>
            <a:r>
              <a:rPr lang="en-US" sz="2800" dirty="0"/>
              <a:t> – people can identify along this continuum or be fluid among this continuum </a:t>
            </a:r>
          </a:p>
        </p:txBody>
      </p:sp>
      <p:pic>
        <p:nvPicPr>
          <p:cNvPr id="4" name="Picture 3">
            <a:extLst>
              <a:ext uri="{FF2B5EF4-FFF2-40B4-BE49-F238E27FC236}">
                <a16:creationId xmlns:a16="http://schemas.microsoft.com/office/drawing/2014/main" id="{F8411E16-CE6C-4865-A5E3-361BC415E08F}"/>
              </a:ext>
            </a:extLst>
          </p:cNvPr>
          <p:cNvPicPr>
            <a:picLocks noChangeAspect="1"/>
          </p:cNvPicPr>
          <p:nvPr/>
        </p:nvPicPr>
        <p:blipFill>
          <a:blip r:embed="rId3"/>
          <a:stretch>
            <a:fillRect/>
          </a:stretch>
        </p:blipFill>
        <p:spPr>
          <a:xfrm>
            <a:off x="5147188" y="1417638"/>
            <a:ext cx="3038168" cy="4557251"/>
          </a:xfrm>
          <a:prstGeom prst="rect">
            <a:avLst/>
          </a:prstGeom>
        </p:spPr>
      </p:pic>
    </p:spTree>
    <p:extLst>
      <p:ext uri="{BB962C8B-B14F-4D97-AF65-F5344CB8AC3E}">
        <p14:creationId xmlns:p14="http://schemas.microsoft.com/office/powerpoint/2010/main" val="320290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Overview</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 to Terminology</a:t>
            </a:r>
          </a:p>
          <a:p>
            <a:r>
              <a:rPr lang="en-US" b="1" dirty="0"/>
              <a:t>Gender Differences	</a:t>
            </a:r>
          </a:p>
          <a:p>
            <a:r>
              <a:rPr lang="en-US" dirty="0">
                <a:solidFill>
                  <a:schemeClr val="bg1">
                    <a:lumMod val="75000"/>
                  </a:schemeClr>
                </a:solidFill>
              </a:rPr>
              <a:t>Gender Roles</a:t>
            </a:r>
          </a:p>
          <a:p>
            <a:r>
              <a:rPr lang="en-US" dirty="0">
                <a:solidFill>
                  <a:schemeClr val="bg1">
                    <a:lumMod val="75000"/>
                  </a:schemeClr>
                </a:solidFill>
              </a:rPr>
              <a:t>Gender Sexism and Socialization</a:t>
            </a:r>
          </a:p>
        </p:txBody>
      </p:sp>
    </p:spTree>
    <p:extLst>
      <p:ext uri="{BB962C8B-B14F-4D97-AF65-F5344CB8AC3E}">
        <p14:creationId xmlns:p14="http://schemas.microsoft.com/office/powerpoint/2010/main" val="118285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Differences</a:t>
            </a:r>
          </a:p>
        </p:txBody>
      </p:sp>
      <p:sp>
        <p:nvSpPr>
          <p:cNvPr id="3" name="Content Placeholder 2"/>
          <p:cNvSpPr>
            <a:spLocks noGrp="1"/>
          </p:cNvSpPr>
          <p:nvPr>
            <p:ph idx="1"/>
          </p:nvPr>
        </p:nvSpPr>
        <p:spPr/>
        <p:txBody>
          <a:bodyPr/>
          <a:lstStyle/>
          <a:p>
            <a:pPr marL="0" indent="0">
              <a:buNone/>
            </a:pPr>
            <a:r>
              <a:rPr lang="en-US" b="1" dirty="0"/>
              <a:t>Gender Differences due to:</a:t>
            </a:r>
          </a:p>
          <a:p>
            <a:pPr lvl="1">
              <a:buFont typeface="Wingdings" panose="05000000000000000000" pitchFamily="2" charset="2"/>
              <a:buChar char="§"/>
            </a:pPr>
            <a:r>
              <a:rPr lang="en-US" dirty="0"/>
              <a:t>Actual Gender Differences</a:t>
            </a:r>
          </a:p>
          <a:p>
            <a:pPr lvl="1">
              <a:buFont typeface="Wingdings" panose="05000000000000000000" pitchFamily="2" charset="2"/>
              <a:buChar char="§"/>
            </a:pPr>
            <a:r>
              <a:rPr lang="en-US" dirty="0"/>
              <a:t>Gender Roles</a:t>
            </a:r>
          </a:p>
          <a:p>
            <a:pPr lvl="1">
              <a:buFont typeface="Wingdings" panose="05000000000000000000" pitchFamily="2" charset="2"/>
              <a:buChar char="§"/>
            </a:pPr>
            <a:r>
              <a:rPr lang="en-US" dirty="0"/>
              <a:t>Gender Stereotypes</a:t>
            </a:r>
          </a:p>
          <a:p>
            <a:pPr>
              <a:buNone/>
            </a:pPr>
            <a:r>
              <a:rPr lang="en-US" dirty="0">
                <a:solidFill>
                  <a:srgbClr val="FF0000"/>
                </a:solidFill>
              </a:rPr>
              <a:t> </a:t>
            </a:r>
          </a:p>
          <a:p>
            <a:pPr>
              <a:buNone/>
            </a:pPr>
            <a:r>
              <a:rPr lang="en-US" dirty="0">
                <a:solidFill>
                  <a:srgbClr val="FF0000"/>
                </a:solidFill>
              </a:rPr>
              <a:t>	</a:t>
            </a:r>
          </a:p>
        </p:txBody>
      </p:sp>
      <p:pic>
        <p:nvPicPr>
          <p:cNvPr id="6146" name="Picture 2" descr="File:Aiga toilets in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217" y="3009600"/>
            <a:ext cx="3393583" cy="339924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Gender Differences</a:t>
            </a:r>
          </a:p>
        </p:txBody>
      </p:sp>
      <p:sp>
        <p:nvSpPr>
          <p:cNvPr id="3" name="Content Placeholder 2"/>
          <p:cNvSpPr>
            <a:spLocks noGrp="1"/>
          </p:cNvSpPr>
          <p:nvPr>
            <p:ph idx="1"/>
          </p:nvPr>
        </p:nvSpPr>
        <p:spPr>
          <a:xfrm>
            <a:off x="457200" y="1600200"/>
            <a:ext cx="4175760" cy="4864994"/>
          </a:xfrm>
        </p:spPr>
        <p:txBody>
          <a:bodyPr>
            <a:normAutofit fontScale="92500" lnSpcReduction="10000"/>
          </a:bodyPr>
          <a:lstStyle/>
          <a:p>
            <a:pPr marL="0" indent="0">
              <a:buNone/>
            </a:pPr>
            <a:r>
              <a:rPr lang="en-US" b="1" dirty="0"/>
              <a:t>Girls more likely to:</a:t>
            </a:r>
          </a:p>
          <a:p>
            <a:pPr lvl="1">
              <a:buFont typeface="Wingdings" panose="05000000000000000000" pitchFamily="2" charset="2"/>
              <a:buChar char="§"/>
            </a:pPr>
            <a:r>
              <a:rPr lang="en-US" dirty="0"/>
              <a:t>Agree with person they are talking to</a:t>
            </a:r>
          </a:p>
          <a:p>
            <a:pPr lvl="1">
              <a:buFont typeface="Wingdings" panose="05000000000000000000" pitchFamily="2" charset="2"/>
              <a:buChar char="§"/>
            </a:pPr>
            <a:r>
              <a:rPr lang="en-US" dirty="0"/>
              <a:t>Offer praise</a:t>
            </a:r>
          </a:p>
          <a:p>
            <a:pPr lvl="1">
              <a:buFont typeface="Wingdings" panose="05000000000000000000" pitchFamily="2" charset="2"/>
              <a:buChar char="§"/>
            </a:pPr>
            <a:r>
              <a:rPr lang="en-US" dirty="0"/>
              <a:t>Elaborate on other’s comments</a:t>
            </a:r>
          </a:p>
          <a:p>
            <a:pPr marL="457200" lvl="1" indent="0">
              <a:buNone/>
            </a:pPr>
            <a:endParaRPr lang="en-US" dirty="0"/>
          </a:p>
          <a:p>
            <a:pPr marL="0" indent="0">
              <a:buNone/>
            </a:pPr>
            <a:r>
              <a:rPr lang="en-US" b="1" dirty="0"/>
              <a:t>Boys more likely to:</a:t>
            </a:r>
          </a:p>
          <a:p>
            <a:pPr lvl="1">
              <a:buFont typeface="Wingdings" panose="05000000000000000000" pitchFamily="2" charset="2"/>
              <a:buChar char="§"/>
            </a:pPr>
            <a:r>
              <a:rPr lang="en-US" dirty="0"/>
              <a:t>Assert their opinions</a:t>
            </a:r>
          </a:p>
          <a:p>
            <a:pPr lvl="1">
              <a:buFont typeface="Wingdings" panose="05000000000000000000" pitchFamily="2" charset="2"/>
              <a:buChar char="§"/>
            </a:pPr>
            <a:r>
              <a:rPr lang="en-US" dirty="0"/>
              <a:t>Offer criticism</a:t>
            </a:r>
          </a:p>
          <a:p>
            <a:pPr lvl="1">
              <a:buFont typeface="Wingdings" panose="05000000000000000000" pitchFamily="2" charset="2"/>
              <a:buChar char="§"/>
            </a:pPr>
            <a:r>
              <a:rPr lang="en-US" dirty="0"/>
              <a:t>Engage in aggression</a:t>
            </a:r>
          </a:p>
        </p:txBody>
      </p:sp>
      <p:pic>
        <p:nvPicPr>
          <p:cNvPr id="90114" name="Picture 2" descr="http://nobaproject.com/images/shared/images/000/000/350/original.jpg"/>
          <p:cNvPicPr>
            <a:picLocks noChangeAspect="1" noChangeArrowheads="1"/>
          </p:cNvPicPr>
          <p:nvPr/>
        </p:nvPicPr>
        <p:blipFill>
          <a:blip r:embed="rId3"/>
          <a:srcRect/>
          <a:stretch>
            <a:fillRect/>
          </a:stretch>
        </p:blipFill>
        <p:spPr bwMode="auto">
          <a:xfrm>
            <a:off x="5705771" y="4229422"/>
            <a:ext cx="2981029" cy="2235772"/>
          </a:xfrm>
          <a:prstGeom prst="rect">
            <a:avLst/>
          </a:prstGeom>
          <a:noFill/>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770" y="1521210"/>
            <a:ext cx="2981029" cy="2235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7C01A907CDC4C97236A2106A1EF25" ma:contentTypeVersion="10" ma:contentTypeDescription="Create a new document." ma:contentTypeScope="" ma:versionID="552de1a62d0cdf1a7bdb86cda4fb829f">
  <xsd:schema xmlns:xsd="http://www.w3.org/2001/XMLSchema" xmlns:xs="http://www.w3.org/2001/XMLSchema" xmlns:p="http://schemas.microsoft.com/office/2006/metadata/properties" xmlns:ns2="0f671927-d1a9-406b-b7bd-3f103b08663b" xmlns:ns3="d6688f25-41d9-4160-a082-7d1393b5a9cf" targetNamespace="http://schemas.microsoft.com/office/2006/metadata/properties" ma:root="true" ma:fieldsID="41c9ce8d61d33b699c68ceb8423ed578" ns2:_="" ns3:_="">
    <xsd:import namespace="0f671927-d1a9-406b-b7bd-3f103b08663b"/>
    <xsd:import namespace="d6688f25-41d9-4160-a082-7d1393b5a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71927-d1a9-406b-b7bd-3f103b0866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0fbcf8-0bcd-4969-b2f0-8aed0e292d54"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688f25-41d9-4160-a082-7d1393b5a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fd51729-1cdb-45fd-a96e-59904bcc5588}" ma:internalName="TaxCatchAll" ma:showField="CatchAllData" ma:web="d6688f25-41d9-4160-a082-7d1393b5a9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f671927-d1a9-406b-b7bd-3f103b08663b">
      <Terms xmlns="http://schemas.microsoft.com/office/infopath/2007/PartnerControls"/>
    </lcf76f155ced4ddcb4097134ff3c332f>
    <TaxCatchAll xmlns="d6688f25-41d9-4160-a082-7d1393b5a9cf" xsi:nil="true"/>
  </documentManagement>
</p:properties>
</file>

<file path=customXml/itemProps1.xml><?xml version="1.0" encoding="utf-8"?>
<ds:datastoreItem xmlns:ds="http://schemas.openxmlformats.org/officeDocument/2006/customXml" ds:itemID="{46824A7B-BF05-44ED-8AB6-3ADED9FF8166}"/>
</file>

<file path=customXml/itemProps2.xml><?xml version="1.0" encoding="utf-8"?>
<ds:datastoreItem xmlns:ds="http://schemas.openxmlformats.org/officeDocument/2006/customXml" ds:itemID="{55267869-82BA-410E-9E14-CDB4B0FF9A5D}"/>
</file>

<file path=customXml/itemProps3.xml><?xml version="1.0" encoding="utf-8"?>
<ds:datastoreItem xmlns:ds="http://schemas.openxmlformats.org/officeDocument/2006/customXml" ds:itemID="{ED5FDA57-F1B6-469B-9FEE-4BA68B0D13EF}"/>
</file>

<file path=docProps/app.xml><?xml version="1.0" encoding="utf-8"?>
<Properties xmlns="http://schemas.openxmlformats.org/officeDocument/2006/extended-properties" xmlns:vt="http://schemas.openxmlformats.org/officeDocument/2006/docPropsVTypes">
  <TotalTime>36340</TotalTime>
  <Words>5144</Words>
  <Application>Microsoft Office PowerPoint</Application>
  <PresentationFormat>On-screen Show (4:3)</PresentationFormat>
  <Paragraphs>332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Office Theme</vt:lpstr>
      <vt:lpstr>Gender</vt:lpstr>
      <vt:lpstr>Overview</vt:lpstr>
      <vt:lpstr>Introduction to Terminology</vt:lpstr>
      <vt:lpstr>Introduction to Terminology</vt:lpstr>
      <vt:lpstr>Introduction to Terminology</vt:lpstr>
      <vt:lpstr>Introduction to Terminology</vt:lpstr>
      <vt:lpstr>Overview</vt:lpstr>
      <vt:lpstr>Gender Differences</vt:lpstr>
      <vt:lpstr>Gender Differences</vt:lpstr>
      <vt:lpstr>Gender Differences</vt:lpstr>
      <vt:lpstr>PART 2: GENDER</vt:lpstr>
      <vt:lpstr>Overview</vt:lpstr>
      <vt:lpstr>Gender Roles</vt:lpstr>
      <vt:lpstr>Gender Roles</vt:lpstr>
      <vt:lpstr>Gender Roles</vt:lpstr>
      <vt:lpstr>Gender Roles</vt:lpstr>
      <vt:lpstr>Overview</vt:lpstr>
      <vt:lpstr>Gender Sexism &amp; Socialization</vt:lpstr>
      <vt:lpstr>Gender Sexism &amp; Socialization</vt:lpstr>
      <vt:lpstr>Gender Sexism &amp; Socialization</vt:lpstr>
      <vt:lpstr>Gender Sexism &amp; Socialization</vt:lpstr>
      <vt:lpstr>Photo Attribution</vt:lpstr>
    </vt:vector>
  </TitlesOfParts>
  <Company>University of Wisconsin - Green Bay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Designs</dc:title>
  <dc:creator>NOBA</dc:creator>
  <cp:revision>241</cp:revision>
  <dcterms:created xsi:type="dcterms:W3CDTF">2014-06-12T20:46:08Z</dcterms:created>
  <dcterms:modified xsi:type="dcterms:W3CDTF">2019-12-04T16:58:22Z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0x010100C8B7C01A907CDC4C97236A2106A1EF25</vt:lpwstr>
  </property>
</Properties>
</file>